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notesSlides/notesSlide5.xml" ContentType="application/vnd.openxmlformats-officedocument.presentationml.notesSlid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handoutMasterIdLst>
    <p:handoutMasterId r:id="rId22"/>
  </p:handoutMasterIdLst>
  <p:sldIdLst>
    <p:sldId id="256" r:id="rId5"/>
    <p:sldId id="269" r:id="rId6"/>
    <p:sldId id="260" r:id="rId7"/>
    <p:sldId id="261" r:id="rId8"/>
    <p:sldId id="262" r:id="rId9"/>
    <p:sldId id="286" r:id="rId10"/>
    <p:sldId id="273" r:id="rId11"/>
    <p:sldId id="263" r:id="rId12"/>
    <p:sldId id="275" r:id="rId13"/>
    <p:sldId id="274" r:id="rId14"/>
    <p:sldId id="285" r:id="rId15"/>
    <p:sldId id="264" r:id="rId16"/>
    <p:sldId id="279" r:id="rId17"/>
    <p:sldId id="280" r:id="rId18"/>
    <p:sldId id="284" r:id="rId19"/>
    <p:sldId id="28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0F9"/>
    <a:srgbClr val="FFE1E7"/>
    <a:srgbClr val="D20046"/>
    <a:srgbClr val="990033"/>
    <a:srgbClr val="C0C0C0"/>
    <a:srgbClr val="F5F9FD"/>
    <a:srgbClr val="FFCD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38" autoAdjust="0"/>
    <p:restoredTop sz="90110" autoAdjust="0"/>
  </p:normalViewPr>
  <p:slideViewPr>
    <p:cSldViewPr snapToGrid="0" snapToObjects="1">
      <p:cViewPr varScale="1">
        <p:scale>
          <a:sx n="144" d="100"/>
          <a:sy n="144" d="100"/>
        </p:scale>
        <p:origin x="954" y="144"/>
      </p:cViewPr>
      <p:guideLst/>
    </p:cSldViewPr>
  </p:slideViewPr>
  <p:notesTextViewPr>
    <p:cViewPr>
      <p:scale>
        <a:sx n="1" d="1"/>
        <a:sy n="1" d="1"/>
      </p:scale>
      <p:origin x="0" y="0"/>
    </p:cViewPr>
  </p:notesTextViewPr>
  <p:notesViewPr>
    <p:cSldViewPr snapToGrid="0" snapToObjects="1">
      <p:cViewPr varScale="1">
        <p:scale>
          <a:sx n="84" d="100"/>
          <a:sy n="84" d="100"/>
        </p:scale>
        <p:origin x="391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1032\AppData\Local\Temp\Temp1_Data_Q16_250106.zip\Northamptonshire%20Police%20Fire%20and%20Crime%20Commissioner%2020256%20ConsultationThe%20Police%20Fire%20and%20Crime%20Plan%20the%20Public%20Safety%20plan%20andFunding%20from%20Council%20Tax%20Precep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4.xml.rels><?xml version="1.0" encoding="UTF-8" standalone="yes"?>
<Relationships xmlns="http://schemas.openxmlformats.org/package/2006/relationships"><Relationship Id="rId3" Type="http://schemas.openxmlformats.org/officeDocument/2006/relationships/oleObject" Target="file:///\\NPA.priv\NPAGroups\HQ%20Wootton%20Hall\Cultural%20Change\Consultation%20and%20Research\OPFCC\24-25\2025%20consultation%20analysis.xlsx" TargetMode="External"/><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oleObject" Target="file:///C:\Users\c0924\AppData\Local\Microsoft\Windows\INetCache\Content.Outlook\ZSSA2PX7\2025%20consultation%20analysis.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6.xml.rels><?xml version="1.0" encoding="UTF-8" standalone="yes"?>
<Relationships xmlns="http://schemas.openxmlformats.org/package/2006/relationships"><Relationship Id="rId3" Type="http://schemas.openxmlformats.org/officeDocument/2006/relationships/oleObject" Target="file:///\\NPA.priv\NPAGroups\HQ%20Wootton%20Hall\Cultural%20Change\Consultation%20and%20Research\OPFCC\24-25\2025%20consultation%20analysis.xlsx" TargetMode="External"/><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oleObject" Target="file:///C:\Users\c0924\Desktop\CP%20Copy%20of%202025%20consultation%20analysis.xlsx" TargetMode="External"/><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3" Type="http://schemas.openxmlformats.org/officeDocument/2006/relationships/oleObject" Target="file:///\\NPA.priv\NPAGroups\HQ%20Wootton%20Hall\Cultural%20Change\Consultation%20and%20Research\OPFCC\24-25\2025%20consultation%20analysis.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990033"/>
            </a:solidFill>
            <a:ln>
              <a:noFill/>
            </a:ln>
            <a:effectLst/>
          </c:spPr>
          <c:invertIfNegative val="0"/>
          <c:dLbls>
            <c:dLbl>
              <c:idx val="0"/>
              <c:tx>
                <c:rich>
                  <a:bodyPr/>
                  <a:lstStyle/>
                  <a:p>
                    <a:fld id="{F33959C5-E695-47D5-B32E-271C24CE2159}" type="VALUE">
                      <a:rPr lang="en-US" smtClean="0"/>
                      <a:pPr/>
                      <a:t>[VALUE]</a:t>
                    </a:fld>
                    <a:endParaRPr lang="en-US"/>
                  </a:p>
                  <a:p>
                    <a:r>
                      <a:rPr lang="en-US"/>
                      <a:t>(469)</a:t>
                    </a:r>
                  </a:p>
                </c:rich>
              </c:tx>
              <c:dLblPos val="inBase"/>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7B4-402B-896A-EEE8F19EF111}"/>
                </c:ext>
              </c:extLst>
            </c:dLbl>
            <c:dLbl>
              <c:idx val="1"/>
              <c:tx>
                <c:rich>
                  <a:bodyPr/>
                  <a:lstStyle/>
                  <a:p>
                    <a:fld id="{FD294084-74D6-487D-891F-FE3F00B66AE9}" type="VALUE">
                      <a:rPr lang="en-US" smtClean="0"/>
                      <a:pPr/>
                      <a:t>[VALUE]</a:t>
                    </a:fld>
                    <a:endParaRPr lang="en-US"/>
                  </a:p>
                  <a:p>
                    <a:r>
                      <a:rPr lang="en-US"/>
                      <a:t>(201)</a:t>
                    </a:r>
                  </a:p>
                </c:rich>
              </c:tx>
              <c:dLblPos val="inBase"/>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67B4-402B-896A-EEE8F19EF111}"/>
                </c:ext>
              </c:extLst>
            </c:dLbl>
            <c:dLbl>
              <c:idx val="2"/>
              <c:tx>
                <c:rich>
                  <a:bodyPr/>
                  <a:lstStyle/>
                  <a:p>
                    <a:fld id="{40B54280-45AF-46E2-8097-AC45F39606F3}" type="VALUE">
                      <a:rPr lang="en-US" smtClean="0"/>
                      <a:pPr/>
                      <a:t>[VALUE]</a:t>
                    </a:fld>
                    <a:endParaRPr lang="en-US"/>
                  </a:p>
                  <a:p>
                    <a:r>
                      <a:rPr lang="en-US"/>
                      <a:t>(195)</a:t>
                    </a:r>
                  </a:p>
                </c:rich>
              </c:tx>
              <c:dLblPos val="inBase"/>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67B4-402B-896A-EEE8F19EF111}"/>
                </c:ext>
              </c:extLst>
            </c:dLbl>
            <c:dLbl>
              <c:idx val="3"/>
              <c:tx>
                <c:rich>
                  <a:bodyPr/>
                  <a:lstStyle/>
                  <a:p>
                    <a:fld id="{EFA27870-1026-4ABB-A083-9C0755ED192B}" type="VALUE">
                      <a:rPr lang="en-US" smtClean="0"/>
                      <a:pPr/>
                      <a:t>[VALUE]</a:t>
                    </a:fld>
                    <a:endParaRPr lang="en-US"/>
                  </a:p>
                  <a:p>
                    <a:r>
                      <a:rPr lang="en-US"/>
                      <a:t>(170)</a:t>
                    </a:r>
                  </a:p>
                </c:rich>
              </c:tx>
              <c:dLblPos val="inBase"/>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67B4-402B-896A-EEE8F19EF111}"/>
                </c:ext>
              </c:extLst>
            </c:dLbl>
            <c:dLbl>
              <c:idx val="4"/>
              <c:tx>
                <c:rich>
                  <a:bodyPr/>
                  <a:lstStyle/>
                  <a:p>
                    <a:fld id="{F1D6115F-04D5-41D4-83C0-6A9A58C8A7B0}" type="VALUE">
                      <a:rPr lang="en-US" smtClean="0"/>
                      <a:pPr/>
                      <a:t>[VALUE]</a:t>
                    </a:fld>
                    <a:endParaRPr lang="en-US"/>
                  </a:p>
                  <a:p>
                    <a:r>
                      <a:rPr lang="en-US"/>
                      <a:t>(167)</a:t>
                    </a:r>
                  </a:p>
                </c:rich>
              </c:tx>
              <c:dLblPos val="inBase"/>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67B4-402B-896A-EEE8F19EF111}"/>
                </c:ext>
              </c:extLst>
            </c:dLbl>
            <c:dLbl>
              <c:idx val="5"/>
              <c:tx>
                <c:rich>
                  <a:bodyPr/>
                  <a:lstStyle/>
                  <a:p>
                    <a:fld id="{48AEDF2E-EB78-4EDA-93E5-08FBA2178629}" type="VALUE">
                      <a:rPr lang="en-US" smtClean="0"/>
                      <a:pPr/>
                      <a:t>[VALUE]</a:t>
                    </a:fld>
                    <a:endParaRPr lang="en-US"/>
                  </a:p>
                  <a:p>
                    <a:r>
                      <a:rPr lang="en-US"/>
                      <a:t>(133)</a:t>
                    </a:r>
                  </a:p>
                </c:rich>
              </c:tx>
              <c:dLblPos val="inBase"/>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67B4-402B-896A-EEE8F19EF111}"/>
                </c:ext>
              </c:extLst>
            </c:dLbl>
            <c:dLbl>
              <c:idx val="6"/>
              <c:layout>
                <c:manualLayout>
                  <c:x val="0"/>
                  <c:y val="0.1701595917288774"/>
                </c:manualLayout>
              </c:layout>
              <c:tx>
                <c:rich>
                  <a:bodyPr/>
                  <a:lstStyle/>
                  <a:p>
                    <a:fld id="{24A3630F-C13F-43CB-A9F5-5DE351D6E1B0}" type="VALUE">
                      <a:rPr lang="en-US" smtClean="0"/>
                      <a:pPr/>
                      <a:t>[VALUE]</a:t>
                    </a:fld>
                    <a:endParaRPr lang="en-US"/>
                  </a:p>
                  <a:p>
                    <a:r>
                      <a:rPr lang="en-US"/>
                      <a:t>(102)</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67B4-402B-896A-EEE8F19EF11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[1]Sheet3!$F$5:$F$11</c:f>
              <c:strCache>
                <c:ptCount val="7"/>
                <c:pt idx="0">
                  <c:v>Northampton</c:v>
                </c:pt>
                <c:pt idx="1">
                  <c:v>East Northants</c:v>
                </c:pt>
                <c:pt idx="2">
                  <c:v>South Northants</c:v>
                </c:pt>
                <c:pt idx="3">
                  <c:v>Daventry</c:v>
                </c:pt>
                <c:pt idx="4">
                  <c:v>Kettering</c:v>
                </c:pt>
                <c:pt idx="5">
                  <c:v>Wellingborough</c:v>
                </c:pt>
                <c:pt idx="6">
                  <c:v>Corby</c:v>
                </c:pt>
              </c:strCache>
            </c:strRef>
          </c:cat>
          <c:val>
            <c:numRef>
              <c:f>[1]Sheet3!$G$5:$G$11</c:f>
              <c:numCache>
                <c:formatCode>0.0%</c:formatCode>
                <c:ptCount val="7"/>
                <c:pt idx="0">
                  <c:v>0.312</c:v>
                </c:pt>
                <c:pt idx="1">
                  <c:v>0.13370000000000001</c:v>
                </c:pt>
                <c:pt idx="2">
                  <c:v>0.12970000000000001</c:v>
                </c:pt>
                <c:pt idx="3">
                  <c:v>0.11310000000000001</c:v>
                </c:pt>
                <c:pt idx="4">
                  <c:v>0.1111</c:v>
                </c:pt>
                <c:pt idx="5">
                  <c:v>8.8499999999999995E-2</c:v>
                </c:pt>
                <c:pt idx="6">
                  <c:v>6.7900000000000002E-2</c:v>
                </c:pt>
              </c:numCache>
            </c:numRef>
          </c:val>
          <c:extLst>
            <c:ext xmlns:c16="http://schemas.microsoft.com/office/drawing/2014/chart" uri="{C3380CC4-5D6E-409C-BE32-E72D297353CC}">
              <c16:uniqueId val="{00000000-67B4-402B-896A-EEE8F19EF111}"/>
            </c:ext>
          </c:extLst>
        </c:ser>
        <c:dLbls>
          <c:dLblPos val="inBase"/>
          <c:showLegendKey val="0"/>
          <c:showVal val="1"/>
          <c:showCatName val="0"/>
          <c:showSerName val="0"/>
          <c:showPercent val="0"/>
          <c:showBubbleSize val="0"/>
        </c:dLbls>
        <c:gapWidth val="42"/>
        <c:overlap val="-27"/>
        <c:axId val="1298120752"/>
        <c:axId val="1298110192"/>
      </c:barChart>
      <c:catAx>
        <c:axId val="1298120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1298110192"/>
        <c:crosses val="autoZero"/>
        <c:auto val="1"/>
        <c:lblAlgn val="ctr"/>
        <c:lblOffset val="100"/>
        <c:noMultiLvlLbl val="0"/>
      </c:catAx>
      <c:valAx>
        <c:axId val="1298110192"/>
        <c:scaling>
          <c:orientation val="minMax"/>
        </c:scaling>
        <c:delete val="1"/>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crossAx val="12981207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4931804828930274"/>
          <c:y val="0"/>
          <c:w val="0.61098229831345707"/>
          <c:h val="0.76786515680592127"/>
        </c:manualLayout>
      </c:layout>
      <c:barChart>
        <c:barDir val="bar"/>
        <c:grouping val="stacked"/>
        <c:varyColors val="0"/>
        <c:ser>
          <c:idx val="0"/>
          <c:order val="0"/>
          <c:tx>
            <c:strRef>
              <c:f>'Question 1'!$B$3</c:f>
              <c:strCache>
                <c:ptCount val="1"/>
                <c:pt idx="0">
                  <c:v>Strongly Agree</c:v>
                </c:pt>
              </c:strCache>
            </c:strRef>
          </c:tx>
          <c:spPr>
            <a:solidFill>
              <a:srgbClr val="990033"/>
            </a:solidFill>
            <a:ln>
              <a:prstDash val="solid"/>
            </a:ln>
          </c:spPr>
          <c:invertIfNegative val="0"/>
          <c:dLbls>
            <c:spPr>
              <a:noFill/>
              <a:ln>
                <a:noFill/>
              </a:ln>
              <a:effectLst/>
            </c:spPr>
            <c:txPr>
              <a:bodyPr/>
              <a:lstStyle/>
              <a:p>
                <a:pPr>
                  <a:defRPr sz="1200" b="1">
                    <a:solidFill>
                      <a:schemeClr val="bg1">
                        <a:lumMod val="95000"/>
                      </a:schemeClr>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1'!$A$4:$A$6</c:f>
              <c:strCache>
                <c:ptCount val="3"/>
                <c:pt idx="0">
                  <c:v>Visible, accessible community services</c:v>
                </c:pt>
                <c:pt idx="1">
                  <c:v>Professionalism and standards</c:v>
                </c:pt>
                <c:pt idx="2">
                  <c:v>Strong partnerships</c:v>
                </c:pt>
              </c:strCache>
            </c:strRef>
          </c:cat>
          <c:val>
            <c:numRef>
              <c:f>'Question 1'!$B$4:$B$6</c:f>
              <c:numCache>
                <c:formatCode>0.0%</c:formatCode>
                <c:ptCount val="3"/>
                <c:pt idx="0">
                  <c:v>0.59409999999999996</c:v>
                </c:pt>
                <c:pt idx="1">
                  <c:v>0.65040000000000009</c:v>
                </c:pt>
                <c:pt idx="2">
                  <c:v>0.43669999999999998</c:v>
                </c:pt>
              </c:numCache>
            </c:numRef>
          </c:val>
          <c:extLst>
            <c:ext xmlns:c16="http://schemas.microsoft.com/office/drawing/2014/chart" uri="{C3380CC4-5D6E-409C-BE32-E72D297353CC}">
              <c16:uniqueId val="{00000000-0348-451D-A646-6C49E663F534}"/>
            </c:ext>
          </c:extLst>
        </c:ser>
        <c:ser>
          <c:idx val="1"/>
          <c:order val="1"/>
          <c:tx>
            <c:strRef>
              <c:f>'Question 1'!$D$3</c:f>
              <c:strCache>
                <c:ptCount val="1"/>
                <c:pt idx="0">
                  <c:v>Agree</c:v>
                </c:pt>
              </c:strCache>
            </c:strRef>
          </c:tx>
          <c:spPr>
            <a:solidFill>
              <a:srgbClr val="D20046"/>
            </a:solidFill>
            <a:ln>
              <a:prstDash val="solid"/>
            </a:ln>
          </c:spPr>
          <c:invertIfNegative val="0"/>
          <c:dLbls>
            <c:spPr>
              <a:noFill/>
              <a:ln>
                <a:noFill/>
              </a:ln>
              <a:effectLst/>
            </c:spPr>
            <c:txPr>
              <a:bodyPr/>
              <a:lstStyle/>
              <a:p>
                <a:pPr>
                  <a:defRPr sz="1200" b="1">
                    <a:solidFill>
                      <a:schemeClr val="bg1">
                        <a:lumMod val="95000"/>
                      </a:schemeClr>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1'!$A$4:$A$6</c:f>
              <c:strCache>
                <c:ptCount val="3"/>
                <c:pt idx="0">
                  <c:v>Visible, accessible community services</c:v>
                </c:pt>
                <c:pt idx="1">
                  <c:v>Professionalism and standards</c:v>
                </c:pt>
                <c:pt idx="2">
                  <c:v>Strong partnerships</c:v>
                </c:pt>
              </c:strCache>
            </c:strRef>
          </c:cat>
          <c:val>
            <c:numRef>
              <c:f>'Question 1'!$D$4:$D$6</c:f>
              <c:numCache>
                <c:formatCode>0.0%</c:formatCode>
                <c:ptCount val="3"/>
                <c:pt idx="0">
                  <c:v>0.28129999999999999</c:v>
                </c:pt>
                <c:pt idx="1">
                  <c:v>0.25430000000000003</c:v>
                </c:pt>
                <c:pt idx="2">
                  <c:v>0.3276</c:v>
                </c:pt>
              </c:numCache>
            </c:numRef>
          </c:val>
          <c:extLst>
            <c:ext xmlns:c16="http://schemas.microsoft.com/office/drawing/2014/chart" uri="{C3380CC4-5D6E-409C-BE32-E72D297353CC}">
              <c16:uniqueId val="{00000001-0348-451D-A646-6C49E663F534}"/>
            </c:ext>
          </c:extLst>
        </c:ser>
        <c:ser>
          <c:idx val="2"/>
          <c:order val="2"/>
          <c:tx>
            <c:strRef>
              <c:f>'Question 1'!$F$3</c:f>
              <c:strCache>
                <c:ptCount val="1"/>
                <c:pt idx="0">
                  <c:v>Neither agree nor disagree</c:v>
                </c:pt>
              </c:strCache>
            </c:strRef>
          </c:tx>
          <c:spPr>
            <a:solidFill>
              <a:srgbClr val="FFE1E7"/>
            </a:solidFill>
            <a:ln>
              <a:prstDash val="solid"/>
            </a:ln>
          </c:spPr>
          <c:invertIfNegative val="0"/>
          <c:dLbls>
            <c:dLbl>
              <c:idx val="1"/>
              <c:layout>
                <c:manualLayout>
                  <c:x val="0"/>
                  <c:y val="-7.1861309769712849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348-451D-A646-6C49E663F534}"/>
                </c:ext>
              </c:extLst>
            </c:dLbl>
            <c:spPr>
              <a:noFill/>
              <a:ln>
                <a:noFill/>
              </a:ln>
              <a:effectLst/>
            </c:spPr>
            <c:txPr>
              <a:bodyPr/>
              <a:lstStyle/>
              <a:p>
                <a:pPr>
                  <a:defRPr sz="1000" b="1"/>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1'!$A$4:$A$6</c:f>
              <c:strCache>
                <c:ptCount val="3"/>
                <c:pt idx="0">
                  <c:v>Visible, accessible community services</c:v>
                </c:pt>
                <c:pt idx="1">
                  <c:v>Professionalism and standards</c:v>
                </c:pt>
                <c:pt idx="2">
                  <c:v>Strong partnerships</c:v>
                </c:pt>
              </c:strCache>
            </c:strRef>
          </c:cat>
          <c:val>
            <c:numRef>
              <c:f>'Question 1'!$F$4:$F$6</c:f>
              <c:numCache>
                <c:formatCode>0.0%</c:formatCode>
                <c:ptCount val="3"/>
                <c:pt idx="0">
                  <c:v>7.22E-2</c:v>
                </c:pt>
                <c:pt idx="1">
                  <c:v>6.4699999999999994E-2</c:v>
                </c:pt>
                <c:pt idx="2">
                  <c:v>0.1827</c:v>
                </c:pt>
              </c:numCache>
            </c:numRef>
          </c:val>
          <c:extLst>
            <c:ext xmlns:c16="http://schemas.microsoft.com/office/drawing/2014/chart" uri="{C3380CC4-5D6E-409C-BE32-E72D297353CC}">
              <c16:uniqueId val="{00000003-0348-451D-A646-6C49E663F534}"/>
            </c:ext>
          </c:extLst>
        </c:ser>
        <c:ser>
          <c:idx val="3"/>
          <c:order val="3"/>
          <c:tx>
            <c:strRef>
              <c:f>'Question 1'!$H$3</c:f>
              <c:strCache>
                <c:ptCount val="1"/>
                <c:pt idx="0">
                  <c:v>Disagree</c:v>
                </c:pt>
              </c:strCache>
            </c:strRef>
          </c:tx>
          <c:spPr>
            <a:solidFill>
              <a:schemeClr val="bg1">
                <a:lumMod val="85000"/>
              </a:schemeClr>
            </a:solidFill>
            <a:ln>
              <a:prstDash val="solid"/>
            </a:ln>
          </c:spPr>
          <c:invertIfNegative val="0"/>
          <c:dLbls>
            <c:dLbl>
              <c:idx val="0"/>
              <c:layout>
                <c:manualLayout>
                  <c:x val="1.7518245490239451E-2"/>
                  <c:y val="0"/>
                </c:manualLayout>
              </c:layout>
              <c:tx>
                <c:rich>
                  <a:bodyPr/>
                  <a:lstStyle/>
                  <a:p>
                    <a:r>
                      <a:rPr lang="en-US"/>
                      <a:t>5.3%</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0348-451D-A646-6C49E663F534}"/>
                </c:ext>
              </c:extLst>
            </c:dLbl>
            <c:dLbl>
              <c:idx val="1"/>
              <c:layout>
                <c:manualLayout>
                  <c:x val="2.463501541235066E-2"/>
                  <c:y val="1.0577268354779903E-3"/>
                </c:manualLayout>
              </c:layout>
              <c:tx>
                <c:rich>
                  <a:bodyPr/>
                  <a:lstStyle/>
                  <a:p>
                    <a:r>
                      <a:rPr lang="en-US"/>
                      <a:t>3.1%</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0348-451D-A646-6C49E663F534}"/>
                </c:ext>
              </c:extLst>
            </c:dLbl>
            <c:dLbl>
              <c:idx val="2"/>
              <c:layout>
                <c:manualLayout>
                  <c:x val="9.7323586056885202E-3"/>
                  <c:y val="0"/>
                </c:manualLayout>
              </c:layout>
              <c:tx>
                <c:rich>
                  <a:bodyPr/>
                  <a:lstStyle/>
                  <a:p>
                    <a:r>
                      <a:rPr lang="en-US"/>
                      <a:t>5.3%</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0348-451D-A646-6C49E663F534}"/>
                </c:ext>
              </c:extLst>
            </c:dLbl>
            <c:spPr>
              <a:noFill/>
              <a:ln>
                <a:noFill/>
              </a:ln>
              <a:effectLst/>
            </c:spPr>
            <c:txPr>
              <a:bodyPr/>
              <a:lstStyle/>
              <a:p>
                <a:pPr>
                  <a:defRPr b="1"/>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1'!$A$4:$A$6</c:f>
              <c:strCache>
                <c:ptCount val="3"/>
                <c:pt idx="0">
                  <c:v>Visible, accessible community services</c:v>
                </c:pt>
                <c:pt idx="1">
                  <c:v>Professionalism and standards</c:v>
                </c:pt>
                <c:pt idx="2">
                  <c:v>Strong partnerships</c:v>
                </c:pt>
              </c:strCache>
            </c:strRef>
          </c:cat>
          <c:val>
            <c:numRef>
              <c:f>'Question 1'!$H$4:$H$6</c:f>
              <c:numCache>
                <c:formatCode>0.0%</c:formatCode>
                <c:ptCount val="3"/>
                <c:pt idx="0">
                  <c:v>2.9700000000000001E-2</c:v>
                </c:pt>
                <c:pt idx="1">
                  <c:v>1.18E-2</c:v>
                </c:pt>
                <c:pt idx="2">
                  <c:v>3.0099999999999998E-2</c:v>
                </c:pt>
              </c:numCache>
            </c:numRef>
          </c:val>
          <c:extLst>
            <c:ext xmlns:c16="http://schemas.microsoft.com/office/drawing/2014/chart" uri="{C3380CC4-5D6E-409C-BE32-E72D297353CC}">
              <c16:uniqueId val="{00000007-0348-451D-A646-6C49E663F534}"/>
            </c:ext>
          </c:extLst>
        </c:ser>
        <c:ser>
          <c:idx val="4"/>
          <c:order val="4"/>
          <c:tx>
            <c:strRef>
              <c:f>'Question 1'!$J$3</c:f>
              <c:strCache>
                <c:ptCount val="1"/>
                <c:pt idx="0">
                  <c:v>Strongly Disagree</c:v>
                </c:pt>
              </c:strCache>
            </c:strRef>
          </c:tx>
          <c:spPr>
            <a:solidFill>
              <a:schemeClr val="bg1">
                <a:lumMod val="75000"/>
              </a:schemeClr>
            </a:solidFill>
            <a:ln>
              <a:prstDash val="solid"/>
            </a:ln>
          </c:spPr>
          <c:invertIfNegative val="0"/>
          <c:dLbls>
            <c:delete val="1"/>
          </c:dLbls>
          <c:cat>
            <c:strRef>
              <c:f>'Question 1'!$A$4:$A$6</c:f>
              <c:strCache>
                <c:ptCount val="3"/>
                <c:pt idx="0">
                  <c:v>Visible, accessible community services</c:v>
                </c:pt>
                <c:pt idx="1">
                  <c:v>Professionalism and standards</c:v>
                </c:pt>
                <c:pt idx="2">
                  <c:v>Strong partnerships</c:v>
                </c:pt>
              </c:strCache>
            </c:strRef>
          </c:cat>
          <c:val>
            <c:numRef>
              <c:f>'Question 1'!$J$4:$J$6</c:f>
              <c:numCache>
                <c:formatCode>0.0%</c:formatCode>
                <c:ptCount val="3"/>
                <c:pt idx="0">
                  <c:v>2.2700000000000001E-2</c:v>
                </c:pt>
                <c:pt idx="1">
                  <c:v>1.8800000000000001E-2</c:v>
                </c:pt>
                <c:pt idx="2">
                  <c:v>2.3E-2</c:v>
                </c:pt>
              </c:numCache>
            </c:numRef>
          </c:val>
          <c:extLst>
            <c:ext xmlns:c16="http://schemas.microsoft.com/office/drawing/2014/chart" uri="{C3380CC4-5D6E-409C-BE32-E72D297353CC}">
              <c16:uniqueId val="{00000008-0348-451D-A646-6C49E663F534}"/>
            </c:ext>
          </c:extLst>
        </c:ser>
        <c:dLbls>
          <c:dLblPos val="ctr"/>
          <c:showLegendKey val="0"/>
          <c:showVal val="1"/>
          <c:showCatName val="0"/>
          <c:showSerName val="0"/>
          <c:showPercent val="0"/>
          <c:showBubbleSize val="0"/>
        </c:dLbls>
        <c:gapWidth val="120"/>
        <c:overlap val="100"/>
        <c:axId val="10"/>
        <c:axId val="100"/>
      </c:barChart>
      <c:valAx>
        <c:axId val="100"/>
        <c:scaling>
          <c:orientation val="minMax"/>
          <c:max val="1"/>
        </c:scaling>
        <c:delete val="0"/>
        <c:axPos val="b"/>
        <c:numFmt formatCode="0%" sourceLinked="0"/>
        <c:majorTickMark val="out"/>
        <c:minorTickMark val="none"/>
        <c:tickLblPos val="nextTo"/>
        <c:crossAx val="10"/>
        <c:crosses val="autoZero"/>
        <c:crossBetween val="between"/>
        <c:majorUnit val="0.1"/>
      </c:valAx>
      <c:catAx>
        <c:axId val="10"/>
        <c:scaling>
          <c:orientation val="minMax"/>
        </c:scaling>
        <c:delete val="0"/>
        <c:axPos val="l"/>
        <c:numFmt formatCode="General" sourceLinked="1"/>
        <c:majorTickMark val="out"/>
        <c:minorTickMark val="none"/>
        <c:tickLblPos val="nextTo"/>
        <c:txPr>
          <a:bodyPr/>
          <a:lstStyle/>
          <a:p>
            <a:pPr>
              <a:defRPr sz="1100" b="1"/>
            </a:pPr>
            <a:endParaRPr lang="en-US"/>
          </a:p>
        </c:txPr>
        <c:crossAx val="100"/>
        <c:crosses val="autoZero"/>
        <c:auto val="0"/>
        <c:lblAlgn val="ctr"/>
        <c:lblOffset val="100"/>
        <c:noMultiLvlLbl val="0"/>
      </c:catAx>
    </c:plotArea>
    <c:legend>
      <c:legendPos val="b"/>
      <c:layout>
        <c:manualLayout>
          <c:xMode val="edge"/>
          <c:yMode val="edge"/>
          <c:x val="9.9109939251265846E-3"/>
          <c:y val="0.88550111103697804"/>
          <c:w val="0.9677200365289359"/>
          <c:h val="9.0636197410281602E-2"/>
        </c:manualLayout>
      </c:layout>
      <c:overlay val="0"/>
      <c:txPr>
        <a:bodyPr/>
        <a:lstStyle/>
        <a:p>
          <a:pPr>
            <a:defRPr sz="1100"/>
          </a:pPr>
          <a:endParaRPr lang="en-US"/>
        </a:p>
      </c:txPr>
    </c:legend>
    <c:plotVisOnly val="0"/>
    <c:dispBlanksAs val="gap"/>
    <c:showDLblsOverMax val="0"/>
  </c:chart>
  <c:spPr>
    <a:ln>
      <a:noFill/>
    </a:ln>
  </c:spPr>
  <c:txPr>
    <a:bodyPr/>
    <a:lstStyle/>
    <a:p>
      <a:pPr>
        <a:defRPr>
          <a:latin typeface="Calibri" panose="020F0502020204030204" pitchFamily="34" charset="0"/>
          <a:cs typeface="Calibri" panose="020F050202020403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021082549510741"/>
          <c:y val="5.685726263008592E-2"/>
          <c:w val="0.77685122928175665"/>
          <c:h val="0.78592097311172382"/>
        </c:manualLayout>
      </c:layout>
      <c:barChart>
        <c:barDir val="bar"/>
        <c:grouping val="stacked"/>
        <c:varyColors val="0"/>
        <c:ser>
          <c:idx val="0"/>
          <c:order val="0"/>
          <c:tx>
            <c:strRef>
              <c:f>'Question 2'!$B$3</c:f>
              <c:strCache>
                <c:ptCount val="1"/>
                <c:pt idx="0">
                  <c:v>Strongly Agree</c:v>
                </c:pt>
              </c:strCache>
            </c:strRef>
          </c:tx>
          <c:spPr>
            <a:solidFill>
              <a:srgbClr val="990033"/>
            </a:solidFill>
            <a:ln>
              <a:prstDash val="solid"/>
            </a:ln>
          </c:spPr>
          <c:invertIfNegative val="0"/>
          <c:dLbls>
            <c:numFmt formatCode="0.0%" sourceLinked="0"/>
            <c:spPr>
              <a:noFill/>
              <a:ln>
                <a:noFill/>
              </a:ln>
              <a:effectLst/>
            </c:spPr>
            <c:txPr>
              <a:bodyPr/>
              <a:lstStyle/>
              <a:p>
                <a:pPr>
                  <a:defRPr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2'!$A$4:$A$9</c:f>
              <c:strCache>
                <c:ptCount val="6"/>
                <c:pt idx="0">
                  <c:v>Public confidence</c:v>
                </c:pt>
                <c:pt idx="1">
                  <c:v>Safer places</c:v>
                </c:pt>
                <c:pt idx="2">
                  <c:v>High standards</c:v>
                </c:pt>
                <c:pt idx="3">
                  <c:v>Ethical leadership</c:v>
                </c:pt>
                <c:pt idx="4">
                  <c:v>Working together</c:v>
                </c:pt>
                <c:pt idx="5">
                  <c:v>Criminal justice</c:v>
                </c:pt>
              </c:strCache>
            </c:strRef>
          </c:cat>
          <c:val>
            <c:numRef>
              <c:f>'Question 2'!$B$4:$B$9</c:f>
              <c:numCache>
                <c:formatCode>0.00%</c:formatCode>
                <c:ptCount val="6"/>
                <c:pt idx="0">
                  <c:v>0.60119999999999996</c:v>
                </c:pt>
                <c:pt idx="1">
                  <c:v>0.59920000000000007</c:v>
                </c:pt>
                <c:pt idx="2">
                  <c:v>0.59740000000000004</c:v>
                </c:pt>
                <c:pt idx="3">
                  <c:v>0.51859999999999995</c:v>
                </c:pt>
                <c:pt idx="4">
                  <c:v>0.46970000000000001</c:v>
                </c:pt>
                <c:pt idx="5">
                  <c:v>0.61180000000000001</c:v>
                </c:pt>
              </c:numCache>
            </c:numRef>
          </c:val>
          <c:extLst>
            <c:ext xmlns:c16="http://schemas.microsoft.com/office/drawing/2014/chart" uri="{C3380CC4-5D6E-409C-BE32-E72D297353CC}">
              <c16:uniqueId val="{00000000-6D50-4544-899E-1854DFAE0844}"/>
            </c:ext>
          </c:extLst>
        </c:ser>
        <c:ser>
          <c:idx val="1"/>
          <c:order val="1"/>
          <c:tx>
            <c:strRef>
              <c:f>'Question 2'!$D$3</c:f>
              <c:strCache>
                <c:ptCount val="1"/>
                <c:pt idx="0">
                  <c:v>Agree</c:v>
                </c:pt>
              </c:strCache>
            </c:strRef>
          </c:tx>
          <c:spPr>
            <a:solidFill>
              <a:srgbClr val="D20046"/>
            </a:solidFill>
            <a:ln>
              <a:prstDash val="solid"/>
            </a:ln>
          </c:spPr>
          <c:invertIfNegative val="0"/>
          <c:dLbls>
            <c:numFmt formatCode="0.0%" sourceLinked="0"/>
            <c:spPr>
              <a:noFill/>
              <a:ln>
                <a:noFill/>
              </a:ln>
              <a:effectLst/>
            </c:spPr>
            <c:txPr>
              <a:bodyPr/>
              <a:lstStyle/>
              <a:p>
                <a:pPr>
                  <a:defRPr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2'!$A$4:$A$9</c:f>
              <c:strCache>
                <c:ptCount val="6"/>
                <c:pt idx="0">
                  <c:v>Public confidence</c:v>
                </c:pt>
                <c:pt idx="1">
                  <c:v>Safer places</c:v>
                </c:pt>
                <c:pt idx="2">
                  <c:v>High standards</c:v>
                </c:pt>
                <c:pt idx="3">
                  <c:v>Ethical leadership</c:v>
                </c:pt>
                <c:pt idx="4">
                  <c:v>Working together</c:v>
                </c:pt>
                <c:pt idx="5">
                  <c:v>Criminal justice</c:v>
                </c:pt>
              </c:strCache>
            </c:strRef>
          </c:cat>
          <c:val>
            <c:numRef>
              <c:f>'Question 2'!$D$4:$D$9</c:f>
              <c:numCache>
                <c:formatCode>0.00%</c:formatCode>
                <c:ptCount val="6"/>
                <c:pt idx="0">
                  <c:v>0.26960000000000001</c:v>
                </c:pt>
                <c:pt idx="1">
                  <c:v>0.26640000000000003</c:v>
                </c:pt>
                <c:pt idx="2">
                  <c:v>0.27489999999999998</c:v>
                </c:pt>
                <c:pt idx="3">
                  <c:v>0.2722</c:v>
                </c:pt>
                <c:pt idx="4">
                  <c:v>0.32450000000000001</c:v>
                </c:pt>
                <c:pt idx="5">
                  <c:v>0.2336</c:v>
                </c:pt>
              </c:numCache>
            </c:numRef>
          </c:val>
          <c:extLst>
            <c:ext xmlns:c16="http://schemas.microsoft.com/office/drawing/2014/chart" uri="{C3380CC4-5D6E-409C-BE32-E72D297353CC}">
              <c16:uniqueId val="{00000001-6D50-4544-899E-1854DFAE0844}"/>
            </c:ext>
          </c:extLst>
        </c:ser>
        <c:ser>
          <c:idx val="2"/>
          <c:order val="2"/>
          <c:tx>
            <c:strRef>
              <c:f>'Question 2'!$F$3</c:f>
              <c:strCache>
                <c:ptCount val="1"/>
                <c:pt idx="0">
                  <c:v>Neither agree nor disagree</c:v>
                </c:pt>
              </c:strCache>
            </c:strRef>
          </c:tx>
          <c:spPr>
            <a:solidFill>
              <a:srgbClr val="FFE1E7"/>
            </a:solidFill>
            <a:ln>
              <a:prstDash val="solid"/>
            </a:ln>
          </c:spPr>
          <c:invertIfNegative val="0"/>
          <c:dLbls>
            <c:numFmt formatCode="0.0%" sourceLinked="0"/>
            <c:spPr>
              <a:noFill/>
              <a:ln>
                <a:noFill/>
              </a:ln>
              <a:effectLst/>
            </c:spPr>
            <c:txPr>
              <a:bodyPr/>
              <a:lstStyle/>
              <a:p>
                <a:pPr>
                  <a:defRPr sz="1000" b="1"/>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2'!$A$4:$A$9</c:f>
              <c:strCache>
                <c:ptCount val="6"/>
                <c:pt idx="0">
                  <c:v>Public confidence</c:v>
                </c:pt>
                <c:pt idx="1">
                  <c:v>Safer places</c:v>
                </c:pt>
                <c:pt idx="2">
                  <c:v>High standards</c:v>
                </c:pt>
                <c:pt idx="3">
                  <c:v>Ethical leadership</c:v>
                </c:pt>
                <c:pt idx="4">
                  <c:v>Working together</c:v>
                </c:pt>
                <c:pt idx="5">
                  <c:v>Criminal justice</c:v>
                </c:pt>
              </c:strCache>
            </c:strRef>
          </c:cat>
          <c:val>
            <c:numRef>
              <c:f>'Question 2'!$F$4:$F$9</c:f>
              <c:numCache>
                <c:formatCode>0.00%</c:formatCode>
                <c:ptCount val="6"/>
                <c:pt idx="0">
                  <c:v>7.6600000000000001E-2</c:v>
                </c:pt>
                <c:pt idx="1">
                  <c:v>8.1600000000000006E-2</c:v>
                </c:pt>
                <c:pt idx="2">
                  <c:v>7.6499999999999999E-2</c:v>
                </c:pt>
                <c:pt idx="3">
                  <c:v>0.14499999999999999</c:v>
                </c:pt>
                <c:pt idx="4">
                  <c:v>0.15229999999999999</c:v>
                </c:pt>
                <c:pt idx="5">
                  <c:v>8.7899999999999992E-2</c:v>
                </c:pt>
              </c:numCache>
            </c:numRef>
          </c:val>
          <c:extLst>
            <c:ext xmlns:c16="http://schemas.microsoft.com/office/drawing/2014/chart" uri="{C3380CC4-5D6E-409C-BE32-E72D297353CC}">
              <c16:uniqueId val="{00000002-6D50-4544-899E-1854DFAE0844}"/>
            </c:ext>
          </c:extLst>
        </c:ser>
        <c:ser>
          <c:idx val="3"/>
          <c:order val="3"/>
          <c:tx>
            <c:strRef>
              <c:f>'Question 2'!$H$3</c:f>
              <c:strCache>
                <c:ptCount val="1"/>
                <c:pt idx="0">
                  <c:v>Disagree</c:v>
                </c:pt>
              </c:strCache>
            </c:strRef>
          </c:tx>
          <c:spPr>
            <a:solidFill>
              <a:schemeClr val="bg1">
                <a:lumMod val="85000"/>
              </a:schemeClr>
            </a:solidFill>
            <a:ln>
              <a:prstDash val="solid"/>
            </a:ln>
          </c:spPr>
          <c:invertIfNegative val="0"/>
          <c:dLbls>
            <c:dLbl>
              <c:idx val="0"/>
              <c:layout>
                <c:manualLayout>
                  <c:x val="1.331431288635283E-2"/>
                  <c:y val="0"/>
                </c:manualLayout>
              </c:layout>
              <c:tx>
                <c:rich>
                  <a:bodyPr/>
                  <a:lstStyle/>
                  <a:p>
                    <a:r>
                      <a:rPr lang="en-US"/>
                      <a:t>5.3%</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6D50-4544-899E-1854DFAE0844}"/>
                </c:ext>
              </c:extLst>
            </c:dLbl>
            <c:dLbl>
              <c:idx val="1"/>
              <c:layout>
                <c:manualLayout>
                  <c:x val="1.1412268188302425E-2"/>
                  <c:y val="-7.8096338224625424E-17"/>
                </c:manualLayout>
              </c:layout>
              <c:tx>
                <c:rich>
                  <a:bodyPr/>
                  <a:lstStyle/>
                  <a:p>
                    <a:r>
                      <a:rPr lang="en-US"/>
                      <a:t>5.3%</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6D50-4544-899E-1854DFAE0844}"/>
                </c:ext>
              </c:extLst>
            </c:dLbl>
            <c:dLbl>
              <c:idx val="2"/>
              <c:layout>
                <c:manualLayout>
                  <c:x val="7.6081787922014773E-3"/>
                  <c:y val="0"/>
                </c:manualLayout>
              </c:layout>
              <c:tx>
                <c:rich>
                  <a:bodyPr/>
                  <a:lstStyle/>
                  <a:p>
                    <a:r>
                      <a:rPr lang="en-US"/>
                      <a:t>5.1%</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6D50-4544-899E-1854DFAE0844}"/>
                </c:ext>
              </c:extLst>
            </c:dLbl>
            <c:dLbl>
              <c:idx val="3"/>
              <c:layout>
                <c:manualLayout>
                  <c:x val="1.7118402282453499E-2"/>
                  <c:y val="0"/>
                </c:manualLayout>
              </c:layout>
              <c:tx>
                <c:rich>
                  <a:bodyPr/>
                  <a:lstStyle/>
                  <a:p>
                    <a:r>
                      <a:rPr lang="en-US"/>
                      <a:t>6.4%</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6D50-4544-899E-1854DFAE0844}"/>
                </c:ext>
              </c:extLst>
            </c:dLbl>
            <c:dLbl>
              <c:idx val="4"/>
              <c:layout>
                <c:manualLayout>
                  <c:x val="9.5102234902518807E-3"/>
                  <c:y val="0"/>
                </c:manualLayout>
              </c:layout>
              <c:tx>
                <c:rich>
                  <a:bodyPr/>
                  <a:lstStyle/>
                  <a:p>
                    <a:r>
                      <a:rPr lang="en-US"/>
                      <a:t>5.3%</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6D50-4544-899E-1854DFAE0844}"/>
                </c:ext>
              </c:extLst>
            </c:dLbl>
            <c:dLbl>
              <c:idx val="5"/>
              <c:layout>
                <c:manualLayout>
                  <c:x val="1.5216357584403234E-2"/>
                  <c:y val="0"/>
                </c:manualLayout>
              </c:layout>
              <c:tx>
                <c:rich>
                  <a:bodyPr/>
                  <a:lstStyle/>
                  <a:p>
                    <a:r>
                      <a:rPr lang="en-US"/>
                      <a:t>6.7%</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6D50-4544-899E-1854DFAE0844}"/>
                </c:ext>
              </c:extLst>
            </c:dLbl>
            <c:numFmt formatCode="0.0%" sourceLinked="0"/>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'Question 2'!$A$4:$A$9</c:f>
              <c:strCache>
                <c:ptCount val="6"/>
                <c:pt idx="0">
                  <c:v>Public confidence</c:v>
                </c:pt>
                <c:pt idx="1">
                  <c:v>Safer places</c:v>
                </c:pt>
                <c:pt idx="2">
                  <c:v>High standards</c:v>
                </c:pt>
                <c:pt idx="3">
                  <c:v>Ethical leadership</c:v>
                </c:pt>
                <c:pt idx="4">
                  <c:v>Working together</c:v>
                </c:pt>
                <c:pt idx="5">
                  <c:v>Criminal justice</c:v>
                </c:pt>
              </c:strCache>
            </c:strRef>
          </c:cat>
          <c:val>
            <c:numRef>
              <c:f>'Question 2'!$H$4:$H$9</c:f>
              <c:numCache>
                <c:formatCode>0.00%</c:formatCode>
                <c:ptCount val="6"/>
                <c:pt idx="0">
                  <c:v>2.69E-2</c:v>
                </c:pt>
                <c:pt idx="1">
                  <c:v>3.1099999999999999E-2</c:v>
                </c:pt>
                <c:pt idx="2">
                  <c:v>2.7099999999999999E-2</c:v>
                </c:pt>
                <c:pt idx="3">
                  <c:v>3.1199999999999999E-2</c:v>
                </c:pt>
                <c:pt idx="4">
                  <c:v>2.9399999999999999E-2</c:v>
                </c:pt>
                <c:pt idx="5">
                  <c:v>3.6600000000000001E-2</c:v>
                </c:pt>
              </c:numCache>
            </c:numRef>
          </c:val>
          <c:extLst>
            <c:ext xmlns:c16="http://schemas.microsoft.com/office/drawing/2014/chart" uri="{C3380CC4-5D6E-409C-BE32-E72D297353CC}">
              <c16:uniqueId val="{00000009-6D50-4544-899E-1854DFAE0844}"/>
            </c:ext>
          </c:extLst>
        </c:ser>
        <c:ser>
          <c:idx val="4"/>
          <c:order val="4"/>
          <c:tx>
            <c:strRef>
              <c:f>'Question 2'!$J$3</c:f>
              <c:strCache>
                <c:ptCount val="1"/>
                <c:pt idx="0">
                  <c:v>Strongly Disagree</c:v>
                </c:pt>
              </c:strCache>
            </c:strRef>
          </c:tx>
          <c:spPr>
            <a:solidFill>
              <a:schemeClr val="bg1">
                <a:lumMod val="75000"/>
              </a:schemeClr>
            </a:solidFill>
            <a:ln>
              <a:prstDash val="solid"/>
            </a:ln>
          </c:spPr>
          <c:invertIfNegative val="0"/>
          <c:dLbls>
            <c:delete val="1"/>
          </c:dLbls>
          <c:cat>
            <c:strRef>
              <c:f>'Question 2'!$A$4:$A$9</c:f>
              <c:strCache>
                <c:ptCount val="6"/>
                <c:pt idx="0">
                  <c:v>Public confidence</c:v>
                </c:pt>
                <c:pt idx="1">
                  <c:v>Safer places</c:v>
                </c:pt>
                <c:pt idx="2">
                  <c:v>High standards</c:v>
                </c:pt>
                <c:pt idx="3">
                  <c:v>Ethical leadership</c:v>
                </c:pt>
                <c:pt idx="4">
                  <c:v>Working together</c:v>
                </c:pt>
                <c:pt idx="5">
                  <c:v>Criminal justice</c:v>
                </c:pt>
              </c:strCache>
            </c:strRef>
          </c:cat>
          <c:val>
            <c:numRef>
              <c:f>'Question 2'!$J$4:$J$9</c:f>
              <c:numCache>
                <c:formatCode>0.00%</c:formatCode>
                <c:ptCount val="6"/>
                <c:pt idx="0">
                  <c:v>2.5700000000000001E-2</c:v>
                </c:pt>
                <c:pt idx="1">
                  <c:v>2.1700000000000001E-2</c:v>
                </c:pt>
                <c:pt idx="2">
                  <c:v>2.41E-2</c:v>
                </c:pt>
                <c:pt idx="3">
                  <c:v>3.3000000000000002E-2</c:v>
                </c:pt>
                <c:pt idx="4">
                  <c:v>2.41E-2</c:v>
                </c:pt>
                <c:pt idx="5">
                  <c:v>3.0099999999999998E-2</c:v>
                </c:pt>
              </c:numCache>
            </c:numRef>
          </c:val>
          <c:extLst>
            <c:ext xmlns:c16="http://schemas.microsoft.com/office/drawing/2014/chart" uri="{C3380CC4-5D6E-409C-BE32-E72D297353CC}">
              <c16:uniqueId val="{0000000A-6D50-4544-899E-1854DFAE0844}"/>
            </c:ext>
          </c:extLst>
        </c:ser>
        <c:dLbls>
          <c:dLblPos val="ctr"/>
          <c:showLegendKey val="0"/>
          <c:showVal val="1"/>
          <c:showCatName val="0"/>
          <c:showSerName val="0"/>
          <c:showPercent val="0"/>
          <c:showBubbleSize val="0"/>
        </c:dLbls>
        <c:gapWidth val="130"/>
        <c:overlap val="100"/>
        <c:axId val="10"/>
        <c:axId val="100"/>
      </c:barChart>
      <c:valAx>
        <c:axId val="100"/>
        <c:scaling>
          <c:orientation val="minMax"/>
          <c:max val="1"/>
        </c:scaling>
        <c:delete val="0"/>
        <c:axPos val="b"/>
        <c:numFmt formatCode="0%" sourceLinked="0"/>
        <c:majorTickMark val="out"/>
        <c:minorTickMark val="none"/>
        <c:tickLblPos val="nextTo"/>
        <c:crossAx val="10"/>
        <c:crosses val="autoZero"/>
        <c:crossBetween val="between"/>
      </c:valAx>
      <c:catAx>
        <c:axId val="10"/>
        <c:scaling>
          <c:orientation val="minMax"/>
        </c:scaling>
        <c:delete val="0"/>
        <c:axPos val="l"/>
        <c:numFmt formatCode="General" sourceLinked="1"/>
        <c:majorTickMark val="out"/>
        <c:minorTickMark val="none"/>
        <c:tickLblPos val="nextTo"/>
        <c:txPr>
          <a:bodyPr/>
          <a:lstStyle/>
          <a:p>
            <a:pPr>
              <a:defRPr b="1"/>
            </a:pPr>
            <a:endParaRPr lang="en-US"/>
          </a:p>
        </c:txPr>
        <c:crossAx val="100"/>
        <c:crosses val="autoZero"/>
        <c:auto val="0"/>
        <c:lblAlgn val="ctr"/>
        <c:lblOffset val="100"/>
        <c:noMultiLvlLbl val="0"/>
      </c:catAx>
    </c:plotArea>
    <c:legend>
      <c:legendPos val="b"/>
      <c:layout>
        <c:manualLayout>
          <c:xMode val="edge"/>
          <c:yMode val="edge"/>
          <c:x val="7.8998085920417363E-2"/>
          <c:y val="0.89654465502667313"/>
          <c:w val="0.88020732171362115"/>
          <c:h val="9.3467723226822633E-2"/>
        </c:manualLayout>
      </c:layout>
      <c:overlay val="0"/>
    </c:legend>
    <c:plotVisOnly val="0"/>
    <c:dispBlanksAs val="gap"/>
    <c:showDLblsOverMax val="0"/>
  </c:chart>
  <c:spPr>
    <a:ln>
      <a:noFill/>
    </a:ln>
  </c:spPr>
  <c:txPr>
    <a:bodyPr/>
    <a:lstStyle/>
    <a:p>
      <a:pPr>
        <a:defRPr sz="11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951970938734686E-2"/>
          <c:y val="0"/>
          <c:w val="0.93715900597107238"/>
          <c:h val="0.39608095958993039"/>
        </c:manualLayout>
      </c:layout>
      <c:barChart>
        <c:barDir val="bar"/>
        <c:grouping val="percentStacked"/>
        <c:varyColors val="0"/>
        <c:ser>
          <c:idx val="0"/>
          <c:order val="0"/>
          <c:tx>
            <c:strRef>
              <c:f>'Precept Analysis'!$K$23</c:f>
              <c:strCache>
                <c:ptCount val="1"/>
                <c:pt idx="0">
                  <c:v>I don’t think the Fire &amp; Rescue services are funded enough in Northamptonshire and I would be prepared to pay more that £5 towards them if it were possible.</c:v>
                </c:pt>
              </c:strCache>
            </c:strRef>
          </c:tx>
          <c:spPr>
            <a:solidFill>
              <a:srgbClr val="990033"/>
            </a:solidFill>
            <a:ln>
              <a:no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'Precept Analysis'!$L$23</c:f>
              <c:numCache>
                <c:formatCode>0.0%</c:formatCode>
                <c:ptCount val="1"/>
                <c:pt idx="0">
                  <c:v>0.22997572815533981</c:v>
                </c:pt>
              </c:numCache>
            </c:numRef>
          </c:val>
          <c:extLst>
            <c:ext xmlns:c16="http://schemas.microsoft.com/office/drawing/2014/chart" uri="{C3380CC4-5D6E-409C-BE32-E72D297353CC}">
              <c16:uniqueId val="{00000000-050F-4768-8D4D-8D2892D020C5}"/>
            </c:ext>
          </c:extLst>
        </c:ser>
        <c:ser>
          <c:idx val="1"/>
          <c:order val="1"/>
          <c:tx>
            <c:strRef>
              <c:f>'Precept Analysis'!$K$24</c:f>
              <c:strCache>
                <c:ptCount val="1"/>
                <c:pt idx="0">
                  <c:v>I would be prepared to pay an increase of £5 a year for Fire &amp; Rescue services (approximately 10p per week).</c:v>
                </c:pt>
              </c:strCache>
            </c:strRef>
          </c:tx>
          <c:spPr>
            <a:solidFill>
              <a:srgbClr val="D20046"/>
            </a:solidFill>
            <a:ln>
              <a:no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'Precept Analysis'!$L$24</c:f>
              <c:numCache>
                <c:formatCode>0.0%</c:formatCode>
                <c:ptCount val="1"/>
                <c:pt idx="0">
                  <c:v>0.38167475728155342</c:v>
                </c:pt>
              </c:numCache>
            </c:numRef>
          </c:val>
          <c:extLst>
            <c:ext xmlns:c16="http://schemas.microsoft.com/office/drawing/2014/chart" uri="{C3380CC4-5D6E-409C-BE32-E72D297353CC}">
              <c16:uniqueId val="{00000001-050F-4768-8D4D-8D2892D020C5}"/>
            </c:ext>
          </c:extLst>
        </c:ser>
        <c:ser>
          <c:idx val="2"/>
          <c:order val="2"/>
          <c:tx>
            <c:strRef>
              <c:f>'Precept Analysis'!$K$25</c:f>
              <c:strCache>
                <c:ptCount val="1"/>
                <c:pt idx="0">
                  <c:v>I would not be prepared to pay any more for Fire and Rescue Services than I do now.</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'Precept Analysis'!$L$25</c:f>
              <c:numCache>
                <c:formatCode>0.0%</c:formatCode>
                <c:ptCount val="1"/>
                <c:pt idx="0">
                  <c:v>0.31310679611650488</c:v>
                </c:pt>
              </c:numCache>
            </c:numRef>
          </c:val>
          <c:extLst>
            <c:ext xmlns:c16="http://schemas.microsoft.com/office/drawing/2014/chart" uri="{C3380CC4-5D6E-409C-BE32-E72D297353CC}">
              <c16:uniqueId val="{00000002-050F-4768-8D4D-8D2892D020C5}"/>
            </c:ext>
          </c:extLst>
        </c:ser>
        <c:ser>
          <c:idx val="3"/>
          <c:order val="3"/>
          <c:tx>
            <c:strRef>
              <c:f>'Precept Analysis'!$K$26</c:f>
              <c:strCache>
                <c:ptCount val="1"/>
                <c:pt idx="0">
                  <c:v>I don't know</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'Precept Analysis'!$L$26</c:f>
              <c:numCache>
                <c:formatCode>0.0%</c:formatCode>
                <c:ptCount val="1"/>
                <c:pt idx="0">
                  <c:v>7.5242718446601936E-2</c:v>
                </c:pt>
              </c:numCache>
            </c:numRef>
          </c:val>
          <c:extLst>
            <c:ext xmlns:c16="http://schemas.microsoft.com/office/drawing/2014/chart" uri="{C3380CC4-5D6E-409C-BE32-E72D297353CC}">
              <c16:uniqueId val="{00000003-050F-4768-8D4D-8D2892D020C5}"/>
            </c:ext>
          </c:extLst>
        </c:ser>
        <c:dLbls>
          <c:dLblPos val="ctr"/>
          <c:showLegendKey val="0"/>
          <c:showVal val="1"/>
          <c:showCatName val="0"/>
          <c:showSerName val="0"/>
          <c:showPercent val="0"/>
          <c:showBubbleSize val="0"/>
        </c:dLbls>
        <c:gapWidth val="100"/>
        <c:overlap val="100"/>
        <c:axId val="1193975568"/>
        <c:axId val="1193976528"/>
      </c:barChart>
      <c:catAx>
        <c:axId val="1193975568"/>
        <c:scaling>
          <c:orientation val="minMax"/>
        </c:scaling>
        <c:delete val="1"/>
        <c:axPos val="l"/>
        <c:numFmt formatCode="General" sourceLinked="1"/>
        <c:majorTickMark val="none"/>
        <c:minorTickMark val="none"/>
        <c:tickLblPos val="nextTo"/>
        <c:crossAx val="1193976528"/>
        <c:crosses val="autoZero"/>
        <c:auto val="1"/>
        <c:lblAlgn val="ctr"/>
        <c:lblOffset val="100"/>
        <c:noMultiLvlLbl val="0"/>
      </c:catAx>
      <c:valAx>
        <c:axId val="119397652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193975568"/>
        <c:crosses val="autoZero"/>
        <c:crossBetween val="between"/>
      </c:valAx>
      <c:spPr>
        <a:noFill/>
        <a:ln>
          <a:noFill/>
        </a:ln>
        <a:effectLst/>
      </c:spPr>
    </c:plotArea>
    <c:legend>
      <c:legendPos val="b"/>
      <c:layout>
        <c:manualLayout>
          <c:xMode val="edge"/>
          <c:yMode val="edge"/>
          <c:x val="0"/>
          <c:y val="0.4793092647038627"/>
          <c:w val="0.99818503876930642"/>
          <c:h val="0.49385700828784024"/>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391335834845857"/>
          <c:y val="8.4246447217010273E-2"/>
          <c:w val="0.49217310225271915"/>
          <c:h val="0.73379292026655285"/>
        </c:manualLayout>
      </c:layout>
      <c:doughnutChart>
        <c:varyColors val="1"/>
        <c:ser>
          <c:idx val="0"/>
          <c:order val="0"/>
          <c:dPt>
            <c:idx val="0"/>
            <c:bubble3D val="0"/>
            <c:spPr>
              <a:solidFill>
                <a:srgbClr val="990033"/>
              </a:solidFill>
              <a:ln w="19050">
                <a:solidFill>
                  <a:schemeClr val="lt1"/>
                </a:solidFill>
              </a:ln>
              <a:effectLst/>
            </c:spPr>
            <c:extLst>
              <c:ext xmlns:c16="http://schemas.microsoft.com/office/drawing/2014/chart" uri="{C3380CC4-5D6E-409C-BE32-E72D297353CC}">
                <c16:uniqueId val="{00000001-A982-4AB3-84AC-106A85AD15D6}"/>
              </c:ext>
            </c:extLst>
          </c:dPt>
          <c:dPt>
            <c:idx val="1"/>
            <c:bubble3D val="0"/>
            <c:spPr>
              <a:solidFill>
                <a:srgbClr val="D20046"/>
              </a:solidFill>
              <a:ln w="19050">
                <a:solidFill>
                  <a:schemeClr val="lt1"/>
                </a:solidFill>
              </a:ln>
              <a:effectLst/>
            </c:spPr>
            <c:extLst>
              <c:ext xmlns:c16="http://schemas.microsoft.com/office/drawing/2014/chart" uri="{C3380CC4-5D6E-409C-BE32-E72D297353CC}">
                <c16:uniqueId val="{00000003-A982-4AB3-84AC-106A85AD15D6}"/>
              </c:ext>
            </c:extLst>
          </c:dPt>
          <c:dPt>
            <c:idx val="2"/>
            <c:bubble3D val="0"/>
            <c:spPr>
              <a:solidFill>
                <a:srgbClr val="FFE1E7"/>
              </a:solidFill>
              <a:ln w="19050">
                <a:solidFill>
                  <a:schemeClr val="lt1"/>
                </a:solidFill>
              </a:ln>
              <a:effectLst/>
            </c:spPr>
            <c:extLst>
              <c:ext xmlns:c16="http://schemas.microsoft.com/office/drawing/2014/chart" uri="{C3380CC4-5D6E-409C-BE32-E72D297353CC}">
                <c16:uniqueId val="{00000005-A982-4AB3-84AC-106A85AD15D6}"/>
              </c:ext>
            </c:extLst>
          </c:dPt>
          <c:dPt>
            <c:idx val="3"/>
            <c:bubble3D val="0"/>
            <c:spPr>
              <a:solidFill>
                <a:srgbClr val="A6A6A6"/>
              </a:solidFill>
              <a:ln w="19050">
                <a:solidFill>
                  <a:schemeClr val="lt1"/>
                </a:solidFill>
              </a:ln>
              <a:effectLst/>
            </c:spPr>
            <c:extLst>
              <c:ext xmlns:c16="http://schemas.microsoft.com/office/drawing/2014/chart" uri="{C3380CC4-5D6E-409C-BE32-E72D297353CC}">
                <c16:uniqueId val="{00000007-A982-4AB3-84AC-106A85AD15D6}"/>
              </c:ext>
            </c:extLst>
          </c:dPt>
          <c:dPt>
            <c:idx val="4"/>
            <c:bubble3D val="0"/>
            <c:spPr>
              <a:solidFill>
                <a:srgbClr val="BFBFBF"/>
              </a:solidFill>
              <a:ln w="19050">
                <a:solidFill>
                  <a:schemeClr val="lt1"/>
                </a:solidFill>
              </a:ln>
              <a:effectLst/>
            </c:spPr>
            <c:extLst>
              <c:ext xmlns:c16="http://schemas.microsoft.com/office/drawing/2014/chart" uri="{C3380CC4-5D6E-409C-BE32-E72D297353CC}">
                <c16:uniqueId val="{00000009-A982-4AB3-84AC-106A85AD15D6}"/>
              </c:ext>
            </c:extLst>
          </c:dPt>
          <c:dPt>
            <c:idx val="5"/>
            <c:bubble3D val="0"/>
            <c:spPr>
              <a:solidFill>
                <a:srgbClr val="EDEDED"/>
              </a:solidFill>
              <a:ln w="19050">
                <a:solidFill>
                  <a:schemeClr val="lt1"/>
                </a:solidFill>
              </a:ln>
              <a:effectLst/>
            </c:spPr>
            <c:extLst>
              <c:ext xmlns:c16="http://schemas.microsoft.com/office/drawing/2014/chart" uri="{C3380CC4-5D6E-409C-BE32-E72D297353CC}">
                <c16:uniqueId val="{0000000B-A982-4AB3-84AC-106A85AD15D6}"/>
              </c:ext>
            </c:extLst>
          </c:dPt>
          <c:dLbls>
            <c:dLbl>
              <c:idx val="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1-A982-4AB3-84AC-106A85AD15D6}"/>
                </c:ext>
              </c:extLst>
            </c:dLbl>
            <c:dLbl>
              <c:idx val="1"/>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3-A982-4AB3-84AC-106A85AD15D6}"/>
                </c:ext>
              </c:extLst>
            </c:dLbl>
            <c:dLbl>
              <c:idx val="3"/>
              <c:layout>
                <c:manualLayout>
                  <c:x val="0"/>
                  <c:y val="3.4281416961634689E-3"/>
                </c:manualLayout>
              </c:layout>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982-4AB3-84AC-106A85AD15D6}"/>
                </c:ext>
              </c:extLst>
            </c:dLbl>
            <c:dLbl>
              <c:idx val="4"/>
              <c:layout>
                <c:manualLayout>
                  <c:x val="0"/>
                  <c:y val="-6.8562833923270627E-3"/>
                </c:manualLayout>
              </c:layout>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982-4AB3-84AC-106A85AD15D6}"/>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'CP - Fire PO'!$H$10:$H$15</c:f>
              <c:strCache>
                <c:ptCount val="6"/>
                <c:pt idx="0">
                  <c:v>Excellent</c:v>
                </c:pt>
                <c:pt idx="1">
                  <c:v>Good</c:v>
                </c:pt>
                <c:pt idx="2">
                  <c:v>Fair</c:v>
                </c:pt>
                <c:pt idx="3">
                  <c:v>Poor</c:v>
                </c:pt>
                <c:pt idx="4">
                  <c:v>Very Poor</c:v>
                </c:pt>
                <c:pt idx="5">
                  <c:v>Don’t know</c:v>
                </c:pt>
              </c:strCache>
            </c:strRef>
          </c:cat>
          <c:val>
            <c:numRef>
              <c:f>'CP - Fire PO'!$J$10:$J$15</c:f>
              <c:numCache>
                <c:formatCode>0.0%</c:formatCode>
                <c:ptCount val="6"/>
                <c:pt idx="0">
                  <c:v>0.26385390428211586</c:v>
                </c:pt>
                <c:pt idx="1">
                  <c:v>0.38413098236775817</c:v>
                </c:pt>
                <c:pt idx="2">
                  <c:v>0.12594458438287154</c:v>
                </c:pt>
                <c:pt idx="3">
                  <c:v>1.9521410579345089E-2</c:v>
                </c:pt>
                <c:pt idx="4">
                  <c:v>1.0705289672544081E-2</c:v>
                </c:pt>
                <c:pt idx="5">
                  <c:v>0.19584382871536524</c:v>
                </c:pt>
              </c:numCache>
            </c:numRef>
          </c:val>
          <c:extLst>
            <c:ext xmlns:c16="http://schemas.microsoft.com/office/drawing/2014/chart" uri="{C3380CC4-5D6E-409C-BE32-E72D297353CC}">
              <c16:uniqueId val="{0000000C-A982-4AB3-84AC-106A85AD15D6}"/>
            </c:ext>
          </c:extLst>
        </c:ser>
        <c:dLbls>
          <c:showLegendKey val="0"/>
          <c:showVal val="1"/>
          <c:showCatName val="0"/>
          <c:showSerName val="0"/>
          <c:showPercent val="0"/>
          <c:showBubbleSize val="0"/>
          <c:showLeaderLines val="1"/>
        </c:dLbls>
        <c:firstSliceAng val="0"/>
        <c:holeSize val="55"/>
      </c:doughnutChart>
      <c:spPr>
        <a:noFill/>
        <a:ln>
          <a:noFill/>
        </a:ln>
        <a:effectLst/>
      </c:spPr>
    </c:plotArea>
    <c:legend>
      <c:legendPos val="b"/>
      <c:layout>
        <c:manualLayout>
          <c:xMode val="edge"/>
          <c:yMode val="edge"/>
          <c:x val="3.0253877872477176E-2"/>
          <c:y val="0.23955557247132039"/>
          <c:w val="0.20538751567217206"/>
          <c:h val="0.43127723111964456"/>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6211951522939932E-2"/>
          <c:y val="4.0590382316656121E-3"/>
          <c:w val="0.94033096032339392"/>
          <c:h val="0.46045787690125306"/>
        </c:manualLayout>
      </c:layout>
      <c:barChart>
        <c:barDir val="bar"/>
        <c:grouping val="percentStacked"/>
        <c:varyColors val="0"/>
        <c:ser>
          <c:idx val="0"/>
          <c:order val="0"/>
          <c:tx>
            <c:strRef>
              <c:f>'Precept Analysis'!$A$23</c:f>
              <c:strCache>
                <c:ptCount val="1"/>
                <c:pt idx="0">
                  <c:v>I don’t think the Police are funded enough in Northamptonshire, and I would be prepared to pay more than £15 towards them if that were possible. </c:v>
                </c:pt>
              </c:strCache>
            </c:strRef>
          </c:tx>
          <c:spPr>
            <a:solidFill>
              <a:srgbClr val="002060"/>
            </a:solidFill>
            <a:ln>
              <a:no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'Precept Analysis'!$B$23</c:f>
              <c:numCache>
                <c:formatCode>0.0%</c:formatCode>
                <c:ptCount val="1"/>
                <c:pt idx="0">
                  <c:v>0.21648873072360617</c:v>
                </c:pt>
              </c:numCache>
            </c:numRef>
          </c:val>
          <c:extLst>
            <c:ext xmlns:c16="http://schemas.microsoft.com/office/drawing/2014/chart" uri="{C3380CC4-5D6E-409C-BE32-E72D297353CC}">
              <c16:uniqueId val="{00000000-483D-4873-8811-0CA8D5655D05}"/>
            </c:ext>
          </c:extLst>
        </c:ser>
        <c:ser>
          <c:idx val="1"/>
          <c:order val="1"/>
          <c:tx>
            <c:strRef>
              <c:f>'Precept Analysis'!$A$24</c:f>
              <c:strCache>
                <c:ptCount val="1"/>
                <c:pt idx="0">
                  <c:v>I would be prepared to pay an increase of £15 a year for policing (approximately 29p per week per week for an average, Band D household).</c:v>
                </c:pt>
              </c:strCache>
            </c:strRef>
          </c:tx>
          <c:spPr>
            <a:solidFill>
              <a:srgbClr val="0070C0"/>
            </a:solidFill>
            <a:ln>
              <a:no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'Precept Analysis'!$B$24</c:f>
              <c:numCache>
                <c:formatCode>0.0%</c:formatCode>
                <c:ptCount val="1"/>
                <c:pt idx="0">
                  <c:v>0.35646500593119812</c:v>
                </c:pt>
              </c:numCache>
            </c:numRef>
          </c:val>
          <c:extLst>
            <c:ext xmlns:c16="http://schemas.microsoft.com/office/drawing/2014/chart" uri="{C3380CC4-5D6E-409C-BE32-E72D297353CC}">
              <c16:uniqueId val="{00000001-483D-4873-8811-0CA8D5655D05}"/>
            </c:ext>
          </c:extLst>
        </c:ser>
        <c:ser>
          <c:idx val="2"/>
          <c:order val="2"/>
          <c:tx>
            <c:strRef>
              <c:f>'Precept Analysis'!$A$25</c:f>
              <c:strCache>
                <c:ptCount val="1"/>
                <c:pt idx="0">
                  <c:v>I would not be prepared to pay any more for policing than I do now.</c:v>
                </c:pt>
              </c:strCache>
            </c:strRef>
          </c:tx>
          <c:spPr>
            <a:solidFill>
              <a:srgbClr val="C0C0C0"/>
            </a:solidFill>
            <a:ln>
              <a:no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'Precept Analysis'!$B$25</c:f>
              <c:numCache>
                <c:formatCode>0.0%</c:formatCode>
                <c:ptCount val="1"/>
                <c:pt idx="0">
                  <c:v>0.36358244365361803</c:v>
                </c:pt>
              </c:numCache>
            </c:numRef>
          </c:val>
          <c:extLst>
            <c:ext xmlns:c16="http://schemas.microsoft.com/office/drawing/2014/chart" uri="{C3380CC4-5D6E-409C-BE32-E72D297353CC}">
              <c16:uniqueId val="{00000002-483D-4873-8811-0CA8D5655D05}"/>
            </c:ext>
          </c:extLst>
        </c:ser>
        <c:ser>
          <c:idx val="3"/>
          <c:order val="3"/>
          <c:tx>
            <c:strRef>
              <c:f>'Precept Analysis'!$A$26</c:f>
              <c:strCache>
                <c:ptCount val="1"/>
                <c:pt idx="0">
                  <c:v>I don’t know</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'Precept Analysis'!$B$26</c:f>
              <c:numCache>
                <c:formatCode>0.0%</c:formatCode>
                <c:ptCount val="1"/>
                <c:pt idx="0">
                  <c:v>6.3463819691577703E-2</c:v>
                </c:pt>
              </c:numCache>
            </c:numRef>
          </c:val>
          <c:extLst>
            <c:ext xmlns:c16="http://schemas.microsoft.com/office/drawing/2014/chart" uri="{C3380CC4-5D6E-409C-BE32-E72D297353CC}">
              <c16:uniqueId val="{00000003-483D-4873-8811-0CA8D5655D05}"/>
            </c:ext>
          </c:extLst>
        </c:ser>
        <c:dLbls>
          <c:dLblPos val="ctr"/>
          <c:showLegendKey val="0"/>
          <c:showVal val="1"/>
          <c:showCatName val="0"/>
          <c:showSerName val="0"/>
          <c:showPercent val="0"/>
          <c:showBubbleSize val="0"/>
        </c:dLbls>
        <c:gapWidth val="100"/>
        <c:overlap val="100"/>
        <c:axId val="1193976048"/>
        <c:axId val="1193991408"/>
      </c:barChart>
      <c:catAx>
        <c:axId val="1193976048"/>
        <c:scaling>
          <c:orientation val="minMax"/>
        </c:scaling>
        <c:delete val="1"/>
        <c:axPos val="l"/>
        <c:numFmt formatCode="General" sourceLinked="1"/>
        <c:majorTickMark val="none"/>
        <c:minorTickMark val="none"/>
        <c:tickLblPos val="nextTo"/>
        <c:crossAx val="1193991408"/>
        <c:crosses val="autoZero"/>
        <c:auto val="1"/>
        <c:lblAlgn val="ctr"/>
        <c:lblOffset val="100"/>
        <c:noMultiLvlLbl val="0"/>
      </c:catAx>
      <c:valAx>
        <c:axId val="119399140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193976048"/>
        <c:crosses val="autoZero"/>
        <c:crossBetween val="between"/>
      </c:valAx>
      <c:spPr>
        <a:noFill/>
        <a:ln>
          <a:noFill/>
        </a:ln>
        <a:effectLst/>
      </c:spPr>
    </c:plotArea>
    <c:legend>
      <c:legendPos val="b"/>
      <c:layout>
        <c:manualLayout>
          <c:xMode val="edge"/>
          <c:yMode val="edge"/>
          <c:x val="0"/>
          <c:y val="0.51436965390980682"/>
          <c:w val="0.99951466574277625"/>
          <c:h val="0.48157146003706014"/>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318602792151847"/>
          <c:y val="0.12569182457343736"/>
          <c:w val="0.52409572817265015"/>
          <c:h val="0.75924987138815059"/>
        </c:manualLayout>
      </c:layout>
      <c:doughnutChart>
        <c:varyColors val="1"/>
        <c:ser>
          <c:idx val="0"/>
          <c:order val="0"/>
          <c:dPt>
            <c:idx val="0"/>
            <c:bubble3D val="0"/>
            <c:spPr>
              <a:solidFill>
                <a:srgbClr val="203864"/>
              </a:solidFill>
              <a:ln w="19050">
                <a:solidFill>
                  <a:schemeClr val="lt1"/>
                </a:solidFill>
              </a:ln>
              <a:effectLst/>
            </c:spPr>
            <c:extLst>
              <c:ext xmlns:c16="http://schemas.microsoft.com/office/drawing/2014/chart" uri="{C3380CC4-5D6E-409C-BE32-E72D297353CC}">
                <c16:uniqueId val="{00000001-9988-4C1E-9F86-61213080918C}"/>
              </c:ext>
            </c:extLst>
          </c:dPt>
          <c:dPt>
            <c:idx val="1"/>
            <c:bubble3D val="0"/>
            <c:spPr>
              <a:solidFill>
                <a:srgbClr val="4472C4"/>
              </a:solidFill>
              <a:ln w="19050">
                <a:solidFill>
                  <a:schemeClr val="lt1"/>
                </a:solidFill>
              </a:ln>
              <a:effectLst/>
            </c:spPr>
            <c:extLst>
              <c:ext xmlns:c16="http://schemas.microsoft.com/office/drawing/2014/chart" uri="{C3380CC4-5D6E-409C-BE32-E72D297353CC}">
                <c16:uniqueId val="{00000003-9988-4C1E-9F86-61213080918C}"/>
              </c:ext>
            </c:extLst>
          </c:dPt>
          <c:dPt>
            <c:idx val="2"/>
            <c:bubble3D val="0"/>
            <c:spPr>
              <a:solidFill>
                <a:srgbClr val="DAE3F3"/>
              </a:solidFill>
              <a:ln w="19050">
                <a:solidFill>
                  <a:schemeClr val="lt1"/>
                </a:solidFill>
              </a:ln>
              <a:effectLst/>
            </c:spPr>
            <c:extLst>
              <c:ext xmlns:c16="http://schemas.microsoft.com/office/drawing/2014/chart" uri="{C3380CC4-5D6E-409C-BE32-E72D297353CC}">
                <c16:uniqueId val="{00000005-9988-4C1E-9F86-61213080918C}"/>
              </c:ext>
            </c:extLst>
          </c:dPt>
          <c:dPt>
            <c:idx val="3"/>
            <c:bubble3D val="0"/>
            <c:spPr>
              <a:solidFill>
                <a:srgbClr val="A6A6A6"/>
              </a:solidFill>
              <a:ln w="19050">
                <a:solidFill>
                  <a:schemeClr val="lt1"/>
                </a:solidFill>
              </a:ln>
              <a:effectLst/>
            </c:spPr>
            <c:extLst>
              <c:ext xmlns:c16="http://schemas.microsoft.com/office/drawing/2014/chart" uri="{C3380CC4-5D6E-409C-BE32-E72D297353CC}">
                <c16:uniqueId val="{00000007-9988-4C1E-9F86-61213080918C}"/>
              </c:ext>
            </c:extLst>
          </c:dPt>
          <c:dPt>
            <c:idx val="4"/>
            <c:bubble3D val="0"/>
            <c:spPr>
              <a:solidFill>
                <a:srgbClr val="BFBFBF"/>
              </a:solidFill>
              <a:ln w="19050">
                <a:solidFill>
                  <a:schemeClr val="lt1"/>
                </a:solidFill>
              </a:ln>
              <a:effectLst/>
            </c:spPr>
            <c:extLst>
              <c:ext xmlns:c16="http://schemas.microsoft.com/office/drawing/2014/chart" uri="{C3380CC4-5D6E-409C-BE32-E72D297353CC}">
                <c16:uniqueId val="{00000009-9988-4C1E-9F86-61213080918C}"/>
              </c:ext>
            </c:extLst>
          </c:dPt>
          <c:dPt>
            <c:idx val="5"/>
            <c:bubble3D val="0"/>
            <c:spPr>
              <a:solidFill>
                <a:srgbClr val="EDEDED"/>
              </a:solidFill>
              <a:ln w="19050">
                <a:solidFill>
                  <a:schemeClr val="lt1"/>
                </a:solidFill>
              </a:ln>
              <a:effectLst/>
            </c:spPr>
            <c:extLst>
              <c:ext xmlns:c16="http://schemas.microsoft.com/office/drawing/2014/chart" uri="{C3380CC4-5D6E-409C-BE32-E72D297353CC}">
                <c16:uniqueId val="{0000000B-9988-4C1E-9F86-61213080918C}"/>
              </c:ext>
            </c:extLst>
          </c:dPt>
          <c:dLbls>
            <c:dLbl>
              <c:idx val="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1-9988-4C1E-9F86-61213080918C}"/>
                </c:ext>
              </c:extLst>
            </c:dLbl>
            <c:dLbl>
              <c:idx val="1"/>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3-9988-4C1E-9F86-61213080918C}"/>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'CP - Police PO'!$H$3:$H$8</c:f>
              <c:strCache>
                <c:ptCount val="6"/>
                <c:pt idx="0">
                  <c:v>Excellent</c:v>
                </c:pt>
                <c:pt idx="1">
                  <c:v>Good</c:v>
                </c:pt>
                <c:pt idx="2">
                  <c:v>Fair</c:v>
                </c:pt>
                <c:pt idx="3">
                  <c:v>Poor</c:v>
                </c:pt>
                <c:pt idx="4">
                  <c:v>Very Poor</c:v>
                </c:pt>
                <c:pt idx="5">
                  <c:v>Don’t know</c:v>
                </c:pt>
              </c:strCache>
            </c:strRef>
          </c:cat>
          <c:val>
            <c:numRef>
              <c:f>'CP - Police PO'!$J$3:$J$8</c:f>
              <c:numCache>
                <c:formatCode>0.0%</c:formatCode>
                <c:ptCount val="6"/>
                <c:pt idx="0">
                  <c:v>9.1309823677581864E-2</c:v>
                </c:pt>
                <c:pt idx="1">
                  <c:v>0.28526448362720402</c:v>
                </c:pt>
                <c:pt idx="2">
                  <c:v>0.30037783375314864</c:v>
                </c:pt>
                <c:pt idx="3">
                  <c:v>0.15113350125944586</c:v>
                </c:pt>
                <c:pt idx="4">
                  <c:v>0.10075566750629723</c:v>
                </c:pt>
                <c:pt idx="5">
                  <c:v>7.1158690176322412E-2</c:v>
                </c:pt>
              </c:numCache>
            </c:numRef>
          </c:val>
          <c:extLst>
            <c:ext xmlns:c16="http://schemas.microsoft.com/office/drawing/2014/chart" uri="{C3380CC4-5D6E-409C-BE32-E72D297353CC}">
              <c16:uniqueId val="{0000000C-9988-4C1E-9F86-61213080918C}"/>
            </c:ext>
          </c:extLst>
        </c:ser>
        <c:dLbls>
          <c:showLegendKey val="0"/>
          <c:showVal val="1"/>
          <c:showCatName val="0"/>
          <c:showSerName val="0"/>
          <c:showPercent val="0"/>
          <c:showBubbleSize val="0"/>
          <c:showLeaderLines val="1"/>
        </c:dLbls>
        <c:firstSliceAng val="0"/>
        <c:holeSize val="55"/>
      </c:doughnutChart>
      <c:spPr>
        <a:noFill/>
        <a:ln>
          <a:noFill/>
        </a:ln>
        <a:effectLst/>
      </c:spPr>
    </c:plotArea>
    <c:legend>
      <c:legendPos val="b"/>
      <c:layout>
        <c:manualLayout>
          <c:xMode val="edge"/>
          <c:yMode val="edge"/>
          <c:x val="8.889538696800986E-2"/>
          <c:y val="0.30391408728457514"/>
          <c:w val="0.19862241955667811"/>
          <c:h val="0.39432768155706077"/>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1" i="0" u="none" strike="noStrike" kern="1200" spc="0" baseline="0">
                <a:solidFill>
                  <a:sysClr val="windowText" lastClr="000000"/>
                </a:solidFill>
                <a:latin typeface="+mn-lt"/>
                <a:ea typeface="+mn-ea"/>
                <a:cs typeface="+mn-cs"/>
              </a:defRPr>
            </a:pPr>
            <a:r>
              <a:rPr lang="en-GB" b="1"/>
              <a:t>How much would you agree or disagree that...</a:t>
            </a:r>
          </a:p>
        </c:rich>
      </c:tx>
      <c:overlay val="0"/>
      <c:spPr>
        <a:noFill/>
        <a:ln>
          <a:noFill/>
        </a:ln>
        <a:effectLst/>
      </c:spPr>
      <c:txPr>
        <a:bodyPr rot="0" spcFirstLastPara="1" vertOverflow="ellipsis" vert="horz" wrap="square" anchor="ctr" anchorCtr="1"/>
        <a:lstStyle/>
        <a:p>
          <a:pPr>
            <a:defRPr sz="1320" b="1" i="0" u="none" strike="noStrike" kern="1200" spc="0" baseline="0">
              <a:solidFill>
                <a:sysClr val="windowText" lastClr="000000"/>
              </a:solidFill>
              <a:latin typeface="+mn-lt"/>
              <a:ea typeface="+mn-ea"/>
              <a:cs typeface="+mn-cs"/>
            </a:defRPr>
          </a:pPr>
          <a:endParaRPr lang="en-US"/>
        </a:p>
      </c:txPr>
    </c:title>
    <c:autoTitleDeleted val="0"/>
    <c:plotArea>
      <c:layout/>
      <c:barChart>
        <c:barDir val="bar"/>
        <c:grouping val="percentStacked"/>
        <c:varyColors val="0"/>
        <c:ser>
          <c:idx val="0"/>
          <c:order val="0"/>
          <c:tx>
            <c:strRef>
              <c:f>Sheet1!$B$28</c:f>
              <c:strCache>
                <c:ptCount val="1"/>
                <c:pt idx="0">
                  <c:v>Strongly Agree</c:v>
                </c:pt>
              </c:strCache>
            </c:strRef>
          </c:tx>
          <c:spPr>
            <a:solidFill>
              <a:srgbClr val="002060"/>
            </a:solidFill>
            <a:ln>
              <a:noFill/>
            </a:ln>
            <a:effectLst/>
          </c:spPr>
          <c:invertIfNegative val="0"/>
          <c:dLbls>
            <c:dLbl>
              <c:idx val="1"/>
              <c:layout>
                <c:manualLayout>
                  <c:x val="9.6933526956145283E-3"/>
                  <c:y val="-9.4653086462983194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524-4A50-956E-93F7DF5EA43B}"/>
                </c:ext>
              </c:extLst>
            </c:dLbl>
            <c:dLbl>
              <c:idx val="5"/>
              <c:layout>
                <c:manualLayout>
                  <c:x val="9.6933526956144572E-3"/>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739-4062-9E86-3EF7B354CC06}"/>
                </c:ext>
              </c:extLst>
            </c:dLbl>
            <c:spPr>
              <a:noFill/>
              <a:ln>
                <a:noFill/>
              </a:ln>
              <a:effectLst/>
            </c:spPr>
            <c:txPr>
              <a:bodyPr rot="0" spcFirstLastPara="1" vertOverflow="ellipsis" vert="horz" wrap="square" anchor="ctr" anchorCtr="1"/>
              <a:lstStyle/>
              <a:p>
                <a:pPr>
                  <a:defRPr sz="11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Sheet1!$A$29:$A$34</c:f>
              <c:strCache>
                <c:ptCount val="6"/>
                <c:pt idx="0">
                  <c:v>taking everything into account I have confidence in the police in this area?</c:v>
                </c:pt>
                <c:pt idx="1">
                  <c:v>the police in this area are dealing with the things that matter to people in this community?</c:v>
                </c:pt>
                <c:pt idx="2">
                  <c:v>the police in this area understand the issues that affect this community?</c:v>
                </c:pt>
                <c:pt idx="3">
                  <c:v>the police in this area treat everyone fairly regardless of who they are?</c:v>
                </c:pt>
                <c:pt idx="4">
                  <c:v>the police in this area would treat you with respect if you had contact with them for any reason?</c:v>
                </c:pt>
                <c:pt idx="5">
                  <c:v>the police in this area can be relied upon to be there when you need them?</c:v>
                </c:pt>
              </c:strCache>
            </c:strRef>
          </c:cat>
          <c:val>
            <c:numRef>
              <c:f>Sheet1!$B$29:$B$34</c:f>
              <c:numCache>
                <c:formatCode>0.0%</c:formatCode>
                <c:ptCount val="6"/>
                <c:pt idx="0">
                  <c:v>0.10267857142857142</c:v>
                </c:pt>
                <c:pt idx="1">
                  <c:v>7.3482428115015971E-2</c:v>
                </c:pt>
                <c:pt idx="2">
                  <c:v>9.5724313975749847E-2</c:v>
                </c:pt>
                <c:pt idx="3">
                  <c:v>0.13856960408684546</c:v>
                </c:pt>
                <c:pt idx="4">
                  <c:v>0.19808306709265175</c:v>
                </c:pt>
                <c:pt idx="5">
                  <c:v>7.3791348600508899E-2</c:v>
                </c:pt>
              </c:numCache>
            </c:numRef>
          </c:val>
          <c:extLst>
            <c:ext xmlns:c16="http://schemas.microsoft.com/office/drawing/2014/chart" uri="{C3380CC4-5D6E-409C-BE32-E72D297353CC}">
              <c16:uniqueId val="{00000000-B73A-4100-82D3-96B17A95A27E}"/>
            </c:ext>
          </c:extLst>
        </c:ser>
        <c:ser>
          <c:idx val="1"/>
          <c:order val="1"/>
          <c:tx>
            <c:strRef>
              <c:f>Sheet1!$C$28</c:f>
              <c:strCache>
                <c:ptCount val="1"/>
                <c:pt idx="0">
                  <c:v>Agree</c:v>
                </c:pt>
              </c:strCache>
            </c:strRef>
          </c:tx>
          <c:spPr>
            <a:solidFill>
              <a:srgbClr val="0070C0"/>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Sheet1!$A$29:$A$34</c:f>
              <c:strCache>
                <c:ptCount val="6"/>
                <c:pt idx="0">
                  <c:v>taking everything into account I have confidence in the police in this area?</c:v>
                </c:pt>
                <c:pt idx="1">
                  <c:v>the police in this area are dealing with the things that matter to people in this community?</c:v>
                </c:pt>
                <c:pt idx="2">
                  <c:v>the police in this area understand the issues that affect this community?</c:v>
                </c:pt>
                <c:pt idx="3">
                  <c:v>the police in this area treat everyone fairly regardless of who they are?</c:v>
                </c:pt>
                <c:pt idx="4">
                  <c:v>the police in this area would treat you with respect if you had contact with them for any reason?</c:v>
                </c:pt>
                <c:pt idx="5">
                  <c:v>the police in this area can be relied upon to be there when you need them?</c:v>
                </c:pt>
              </c:strCache>
            </c:strRef>
          </c:cat>
          <c:val>
            <c:numRef>
              <c:f>Sheet1!$C$29:$C$34</c:f>
              <c:numCache>
                <c:formatCode>0.0%</c:formatCode>
                <c:ptCount val="6"/>
                <c:pt idx="0">
                  <c:v>0.33992346938775508</c:v>
                </c:pt>
                <c:pt idx="1">
                  <c:v>0.24920127795527156</c:v>
                </c:pt>
                <c:pt idx="2">
                  <c:v>0.31971920867900444</c:v>
                </c:pt>
                <c:pt idx="3">
                  <c:v>0.34482758620689657</c:v>
                </c:pt>
                <c:pt idx="4">
                  <c:v>0.46134185303514375</c:v>
                </c:pt>
                <c:pt idx="5">
                  <c:v>0.28371501272264632</c:v>
                </c:pt>
              </c:numCache>
            </c:numRef>
          </c:val>
          <c:extLst>
            <c:ext xmlns:c16="http://schemas.microsoft.com/office/drawing/2014/chart" uri="{C3380CC4-5D6E-409C-BE32-E72D297353CC}">
              <c16:uniqueId val="{00000001-B73A-4100-82D3-96B17A95A27E}"/>
            </c:ext>
          </c:extLst>
        </c:ser>
        <c:ser>
          <c:idx val="2"/>
          <c:order val="2"/>
          <c:tx>
            <c:strRef>
              <c:f>Sheet1!$D$28</c:f>
              <c:strCache>
                <c:ptCount val="1"/>
                <c:pt idx="0">
                  <c:v>Neither Agree nor Disagree</c:v>
                </c:pt>
              </c:strCache>
            </c:strRef>
          </c:tx>
          <c:spPr>
            <a:solidFill>
              <a:srgbClr val="E7F0F9"/>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ysClr val="windowText" lastClr="000000"/>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Sheet1!$A$29:$A$34</c:f>
              <c:strCache>
                <c:ptCount val="6"/>
                <c:pt idx="0">
                  <c:v>taking everything into account I have confidence in the police in this area?</c:v>
                </c:pt>
                <c:pt idx="1">
                  <c:v>the police in this area are dealing with the things that matter to people in this community?</c:v>
                </c:pt>
                <c:pt idx="2">
                  <c:v>the police in this area understand the issues that affect this community?</c:v>
                </c:pt>
                <c:pt idx="3">
                  <c:v>the police in this area treat everyone fairly regardless of who they are?</c:v>
                </c:pt>
                <c:pt idx="4">
                  <c:v>the police in this area would treat you with respect if you had contact with them for any reason?</c:v>
                </c:pt>
                <c:pt idx="5">
                  <c:v>the police in this area can be relied upon to be there when you need them?</c:v>
                </c:pt>
              </c:strCache>
            </c:strRef>
          </c:cat>
          <c:val>
            <c:numRef>
              <c:f>Sheet1!$D$29:$D$34</c:f>
              <c:numCache>
                <c:formatCode>0.0%</c:formatCode>
                <c:ptCount val="6"/>
                <c:pt idx="0">
                  <c:v>0.29464285714285715</c:v>
                </c:pt>
                <c:pt idx="1">
                  <c:v>0.36549520766773164</c:v>
                </c:pt>
                <c:pt idx="2">
                  <c:v>0.36247606892150608</c:v>
                </c:pt>
                <c:pt idx="3">
                  <c:v>0.37164750957854409</c:v>
                </c:pt>
                <c:pt idx="4">
                  <c:v>0.24728434504792332</c:v>
                </c:pt>
                <c:pt idx="5">
                  <c:v>0.34860050890585242</c:v>
                </c:pt>
              </c:numCache>
            </c:numRef>
          </c:val>
          <c:extLst>
            <c:ext xmlns:c16="http://schemas.microsoft.com/office/drawing/2014/chart" uri="{C3380CC4-5D6E-409C-BE32-E72D297353CC}">
              <c16:uniqueId val="{00000002-B73A-4100-82D3-96B17A95A27E}"/>
            </c:ext>
          </c:extLst>
        </c:ser>
        <c:ser>
          <c:idx val="3"/>
          <c:order val="3"/>
          <c:tx>
            <c:strRef>
              <c:f>Sheet1!$E$28</c:f>
              <c:strCache>
                <c:ptCount val="1"/>
                <c:pt idx="0">
                  <c:v>Disagree</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ysClr val="windowText" lastClr="000000"/>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Sheet1!$A$29:$A$34</c:f>
              <c:strCache>
                <c:ptCount val="6"/>
                <c:pt idx="0">
                  <c:v>taking everything into account I have confidence in the police in this area?</c:v>
                </c:pt>
                <c:pt idx="1">
                  <c:v>the police in this area are dealing with the things that matter to people in this community?</c:v>
                </c:pt>
                <c:pt idx="2">
                  <c:v>the police in this area understand the issues that affect this community?</c:v>
                </c:pt>
                <c:pt idx="3">
                  <c:v>the police in this area treat everyone fairly regardless of who they are?</c:v>
                </c:pt>
                <c:pt idx="4">
                  <c:v>the police in this area would treat you with respect if you had contact with them for any reason?</c:v>
                </c:pt>
                <c:pt idx="5">
                  <c:v>the police in this area can be relied upon to be there when you need them?</c:v>
                </c:pt>
              </c:strCache>
            </c:strRef>
          </c:cat>
          <c:val>
            <c:numRef>
              <c:f>Sheet1!$E$29:$E$34</c:f>
              <c:numCache>
                <c:formatCode>0.0%</c:formatCode>
                <c:ptCount val="6"/>
                <c:pt idx="0">
                  <c:v>0.1683673469387755</c:v>
                </c:pt>
                <c:pt idx="1">
                  <c:v>0.20511182108626197</c:v>
                </c:pt>
                <c:pt idx="2">
                  <c:v>0.14805360561582642</c:v>
                </c:pt>
                <c:pt idx="3">
                  <c:v>8.6845466155810985E-2</c:v>
                </c:pt>
                <c:pt idx="4">
                  <c:v>5.5591054313099041E-2</c:v>
                </c:pt>
                <c:pt idx="5">
                  <c:v>0.19592875318066158</c:v>
                </c:pt>
              </c:numCache>
            </c:numRef>
          </c:val>
          <c:extLst>
            <c:ext xmlns:c16="http://schemas.microsoft.com/office/drawing/2014/chart" uri="{C3380CC4-5D6E-409C-BE32-E72D297353CC}">
              <c16:uniqueId val="{00000003-B73A-4100-82D3-96B17A95A27E}"/>
            </c:ext>
          </c:extLst>
        </c:ser>
        <c:ser>
          <c:idx val="4"/>
          <c:order val="4"/>
          <c:tx>
            <c:strRef>
              <c:f>Sheet1!$F$28</c:f>
              <c:strCache>
                <c:ptCount val="1"/>
                <c:pt idx="0">
                  <c:v>Strongly Disagree</c:v>
                </c:pt>
              </c:strCache>
            </c:strRef>
          </c:tx>
          <c:spPr>
            <a:solidFill>
              <a:schemeClr val="bg1">
                <a:lumMod val="75000"/>
              </a:schemeClr>
            </a:solidFill>
            <a:ln>
              <a:noFill/>
            </a:ln>
            <a:effectLst/>
          </c:spPr>
          <c:invertIfNegative val="0"/>
          <c:dLbls>
            <c:dLbl>
              <c:idx val="3"/>
              <c:layout>
                <c:manualLayout>
                  <c:x val="6.5600656006561267E-3"/>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73A-4100-82D3-96B17A95A27E}"/>
                </c:ext>
              </c:extLst>
            </c:dLbl>
            <c:spPr>
              <a:noFill/>
              <a:ln>
                <a:noFill/>
              </a:ln>
              <a:effectLst/>
            </c:spPr>
            <c:txPr>
              <a:bodyPr rot="0" spcFirstLastPara="1" vertOverflow="ellipsis" vert="horz" wrap="square" anchor="ctr" anchorCtr="1"/>
              <a:lstStyle/>
              <a:p>
                <a:pPr>
                  <a:defRPr sz="1100" b="1" i="0" u="none" strike="noStrike" kern="1200" baseline="0">
                    <a:solidFill>
                      <a:sysClr val="windowText" lastClr="000000"/>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Sheet1!$A$29:$A$34</c:f>
              <c:strCache>
                <c:ptCount val="6"/>
                <c:pt idx="0">
                  <c:v>taking everything into account I have confidence in the police in this area?</c:v>
                </c:pt>
                <c:pt idx="1">
                  <c:v>the police in this area are dealing with the things that matter to people in this community?</c:v>
                </c:pt>
                <c:pt idx="2">
                  <c:v>the police in this area understand the issues that affect this community?</c:v>
                </c:pt>
                <c:pt idx="3">
                  <c:v>the police in this area treat everyone fairly regardless of who they are?</c:v>
                </c:pt>
                <c:pt idx="4">
                  <c:v>the police in this area would treat you with respect if you had contact with them for any reason?</c:v>
                </c:pt>
                <c:pt idx="5">
                  <c:v>the police in this area can be relied upon to be there when you need them?</c:v>
                </c:pt>
              </c:strCache>
            </c:strRef>
          </c:cat>
          <c:val>
            <c:numRef>
              <c:f>Sheet1!$F$29:$F$34</c:f>
              <c:numCache>
                <c:formatCode>0.0%</c:formatCode>
                <c:ptCount val="6"/>
                <c:pt idx="0">
                  <c:v>9.438775510204081E-2</c:v>
                </c:pt>
                <c:pt idx="1">
                  <c:v>0.10670926517571885</c:v>
                </c:pt>
                <c:pt idx="2">
                  <c:v>7.4026802807913211E-2</c:v>
                </c:pt>
                <c:pt idx="3">
                  <c:v>5.810983397190294E-2</c:v>
                </c:pt>
                <c:pt idx="4">
                  <c:v>3.769968051118211E-2</c:v>
                </c:pt>
                <c:pt idx="5">
                  <c:v>9.796437659033079E-2</c:v>
                </c:pt>
              </c:numCache>
            </c:numRef>
          </c:val>
          <c:extLst>
            <c:ext xmlns:c16="http://schemas.microsoft.com/office/drawing/2014/chart" uri="{C3380CC4-5D6E-409C-BE32-E72D297353CC}">
              <c16:uniqueId val="{00000004-B73A-4100-82D3-96B17A95A27E}"/>
            </c:ext>
          </c:extLst>
        </c:ser>
        <c:dLbls>
          <c:dLblPos val="ctr"/>
          <c:showLegendKey val="0"/>
          <c:showVal val="1"/>
          <c:showCatName val="0"/>
          <c:showSerName val="0"/>
          <c:showPercent val="0"/>
          <c:showBubbleSize val="0"/>
        </c:dLbls>
        <c:gapWidth val="150"/>
        <c:overlap val="100"/>
        <c:axId val="843461904"/>
        <c:axId val="843470064"/>
      </c:barChart>
      <c:catAx>
        <c:axId val="8434619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ysClr val="windowText" lastClr="000000"/>
                </a:solidFill>
                <a:latin typeface="+mn-lt"/>
                <a:ea typeface="+mn-ea"/>
                <a:cs typeface="+mn-cs"/>
              </a:defRPr>
            </a:pPr>
            <a:endParaRPr lang="en-US"/>
          </a:p>
        </c:txPr>
        <c:crossAx val="843470064"/>
        <c:crosses val="autoZero"/>
        <c:auto val="1"/>
        <c:lblAlgn val="ctr"/>
        <c:lblOffset val="100"/>
        <c:noMultiLvlLbl val="0"/>
      </c:catAx>
      <c:valAx>
        <c:axId val="84347006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crossAx val="843461904"/>
        <c:crosses val="autoZero"/>
        <c:crossBetween val="between"/>
      </c:valAx>
      <c:spPr>
        <a:noFill/>
        <a:ln>
          <a:noFill/>
        </a:ln>
        <a:effectLst/>
      </c:spPr>
    </c:plotArea>
    <c:legend>
      <c:legendPos val="b"/>
      <c:layout>
        <c:manualLayout>
          <c:xMode val="edge"/>
          <c:yMode val="edge"/>
          <c:x val="0.16010118335463813"/>
          <c:y val="0.9346997954941223"/>
          <c:w val="0.8372658603618095"/>
          <c:h val="4.9811338703484365E-2"/>
        </c:manualLayout>
      </c:layout>
      <c:overlay val="0"/>
      <c:spPr>
        <a:noFill/>
        <a:ln>
          <a:noFill/>
        </a:ln>
        <a:effectLst/>
      </c:spPr>
      <c:txPr>
        <a:bodyPr rot="0" spcFirstLastPara="1" vertOverflow="ellipsis" vert="horz" wrap="square" anchor="ctr" anchorCtr="1"/>
        <a:lstStyle/>
        <a:p>
          <a:pPr>
            <a:defRPr sz="11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solidFill>
            <a:sysClr val="windowText" lastClr="000000"/>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0.50026</cdr:x>
      <cdr:y>0.25652</cdr:y>
    </cdr:from>
    <cdr:to>
      <cdr:x>0.52145</cdr:x>
      <cdr:y>0.28435</cdr:y>
    </cdr:to>
    <cdr:sp macro="" textlink="">
      <cdr:nvSpPr>
        <cdr:cNvPr id="2" name="Isosceles Triangle 1">
          <a:extLst xmlns:a="http://schemas.openxmlformats.org/drawingml/2006/main">
            <a:ext uri="{FF2B5EF4-FFF2-40B4-BE49-F238E27FC236}">
              <a16:creationId xmlns:a16="http://schemas.microsoft.com/office/drawing/2014/main" id="{E945ED4E-BEF7-F9FE-8B49-ADA77C048FEB}"/>
            </a:ext>
          </a:extLst>
        </cdr:cNvPr>
        <cdr:cNvSpPr/>
      </cdr:nvSpPr>
      <cdr:spPr>
        <a:xfrm xmlns:a="http://schemas.openxmlformats.org/drawingml/2006/main" rot="16907378">
          <a:off x="2770087" y="943334"/>
          <a:ext cx="103072" cy="117053"/>
        </a:xfrm>
        <a:prstGeom xmlns:a="http://schemas.openxmlformats.org/drawingml/2006/main" prst="triangle">
          <a:avLst/>
        </a:prstGeom>
        <a:solidFill xmlns:a="http://schemas.openxmlformats.org/drawingml/2006/main">
          <a:schemeClr val="tx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en-GB"/>
        </a:p>
      </cdr:txBody>
    </cdr:sp>
  </cdr:relSizeAnchor>
  <cdr:relSizeAnchor xmlns:cdr="http://schemas.openxmlformats.org/drawingml/2006/chartDrawing">
    <cdr:from>
      <cdr:x>0.40098</cdr:x>
      <cdr:y>0.56258</cdr:y>
    </cdr:from>
    <cdr:to>
      <cdr:x>0.42023</cdr:x>
      <cdr:y>0.59128</cdr:y>
    </cdr:to>
    <cdr:sp macro="" textlink="">
      <cdr:nvSpPr>
        <cdr:cNvPr id="3" name="Isosceles Triangle 2">
          <a:extLst xmlns:a="http://schemas.openxmlformats.org/drawingml/2006/main">
            <a:ext uri="{FF2B5EF4-FFF2-40B4-BE49-F238E27FC236}">
              <a16:creationId xmlns:a16="http://schemas.microsoft.com/office/drawing/2014/main" id="{540D8D94-DB4B-91B9-228E-C91A74AA0499}"/>
            </a:ext>
          </a:extLst>
        </cdr:cNvPr>
        <cdr:cNvSpPr/>
      </cdr:nvSpPr>
      <cdr:spPr>
        <a:xfrm xmlns:a="http://schemas.openxmlformats.org/drawingml/2006/main" rot="19136794">
          <a:off x="2214749" y="2084147"/>
          <a:ext cx="106326" cy="106325"/>
        </a:xfrm>
        <a:prstGeom xmlns:a="http://schemas.openxmlformats.org/drawingml/2006/main" prst="triangle">
          <a:avLst/>
        </a:prstGeom>
        <a:solidFill xmlns:a="http://schemas.openxmlformats.org/drawingml/2006/main">
          <a:schemeClr val="tx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en-GB"/>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0ECD176-19D1-4D26-A7CA-CCB594E84AE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235DB1E6-E5CF-48DA-A9A8-A2EC7E77E98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2F5702A-02D3-419A-B9FA-8967047CD750}" type="datetimeFigureOut">
              <a:rPr lang="en-GB" smtClean="0"/>
              <a:t>03/03/2025</a:t>
            </a:fld>
            <a:endParaRPr lang="en-GB"/>
          </a:p>
        </p:txBody>
      </p:sp>
      <p:sp>
        <p:nvSpPr>
          <p:cNvPr id="4" name="Footer Placeholder 3">
            <a:extLst>
              <a:ext uri="{FF2B5EF4-FFF2-40B4-BE49-F238E27FC236}">
                <a16:creationId xmlns:a16="http://schemas.microsoft.com/office/drawing/2014/main" id="{B5D126E8-AC3F-4AB5-9C45-67709189D27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66CEE3B8-3886-40E9-8DA8-09C29E89245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4D4FF28-93E1-41C4-BA7C-6A39E3BDD019}" type="slidenum">
              <a:rPr lang="en-GB" smtClean="0"/>
              <a:t>‹#›</a:t>
            </a:fld>
            <a:endParaRPr lang="en-GB"/>
          </a:p>
        </p:txBody>
      </p:sp>
    </p:spTree>
    <p:extLst>
      <p:ext uri="{BB962C8B-B14F-4D97-AF65-F5344CB8AC3E}">
        <p14:creationId xmlns:p14="http://schemas.microsoft.com/office/powerpoint/2010/main" val="39899565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FA1009-5668-4FF1-9C36-21D4526FAEF1}" type="datetimeFigureOut">
              <a:rPr lang="en-GB" smtClean="0"/>
              <a:t>03/03/2025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A02538-C9DB-4482-93A7-64CED0E77968}" type="slidenum">
              <a:rPr lang="en-GB" smtClean="0"/>
              <a:t>‹#›</a:t>
            </a:fld>
            <a:endParaRPr lang="en-GB"/>
          </a:p>
        </p:txBody>
      </p:sp>
    </p:spTree>
    <p:extLst>
      <p:ext uri="{BB962C8B-B14F-4D97-AF65-F5344CB8AC3E}">
        <p14:creationId xmlns:p14="http://schemas.microsoft.com/office/powerpoint/2010/main" val="4007281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2A02538-C9DB-4482-93A7-64CED0E77968}" type="slidenum">
              <a:rPr lang="en-GB" smtClean="0"/>
              <a:t>4</a:t>
            </a:fld>
            <a:endParaRPr lang="en-GB"/>
          </a:p>
        </p:txBody>
      </p:sp>
    </p:spTree>
    <p:extLst>
      <p:ext uri="{BB962C8B-B14F-4D97-AF65-F5344CB8AC3E}">
        <p14:creationId xmlns:p14="http://schemas.microsoft.com/office/powerpoint/2010/main" val="1423938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2A02538-C9DB-4482-93A7-64CED0E77968}" type="slidenum">
              <a:rPr lang="en-GB" smtClean="0"/>
              <a:t>6</a:t>
            </a:fld>
            <a:endParaRPr lang="en-GB"/>
          </a:p>
        </p:txBody>
      </p:sp>
    </p:spTree>
    <p:extLst>
      <p:ext uri="{BB962C8B-B14F-4D97-AF65-F5344CB8AC3E}">
        <p14:creationId xmlns:p14="http://schemas.microsoft.com/office/powerpoint/2010/main" val="1523080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2A02538-C9DB-4482-93A7-64CED0E77968}" type="slidenum">
              <a:rPr lang="en-GB" smtClean="0"/>
              <a:t>9</a:t>
            </a:fld>
            <a:endParaRPr lang="en-GB"/>
          </a:p>
        </p:txBody>
      </p:sp>
    </p:spTree>
    <p:extLst>
      <p:ext uri="{BB962C8B-B14F-4D97-AF65-F5344CB8AC3E}">
        <p14:creationId xmlns:p14="http://schemas.microsoft.com/office/powerpoint/2010/main" val="4659550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2A02538-C9DB-4482-93A7-64CED0E77968}" type="slidenum">
              <a:rPr lang="en-GB" smtClean="0"/>
              <a:t>11</a:t>
            </a:fld>
            <a:endParaRPr lang="en-GB"/>
          </a:p>
        </p:txBody>
      </p:sp>
    </p:spTree>
    <p:extLst>
      <p:ext uri="{BB962C8B-B14F-4D97-AF65-F5344CB8AC3E}">
        <p14:creationId xmlns:p14="http://schemas.microsoft.com/office/powerpoint/2010/main" val="2559829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2A02538-C9DB-4482-93A7-64CED0E77968}" type="slidenum">
              <a:rPr lang="en-GB" smtClean="0"/>
              <a:t>12</a:t>
            </a:fld>
            <a:endParaRPr lang="en-GB"/>
          </a:p>
        </p:txBody>
      </p:sp>
    </p:spTree>
    <p:extLst>
      <p:ext uri="{BB962C8B-B14F-4D97-AF65-F5344CB8AC3E}">
        <p14:creationId xmlns:p14="http://schemas.microsoft.com/office/powerpoint/2010/main" val="3080294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2A02538-C9DB-4482-93A7-64CED0E77968}" type="slidenum">
              <a:rPr lang="en-GB" smtClean="0"/>
              <a:t>15</a:t>
            </a:fld>
            <a:endParaRPr lang="en-GB"/>
          </a:p>
        </p:txBody>
      </p:sp>
    </p:spTree>
    <p:extLst>
      <p:ext uri="{BB962C8B-B14F-4D97-AF65-F5344CB8AC3E}">
        <p14:creationId xmlns:p14="http://schemas.microsoft.com/office/powerpoint/2010/main" val="2395318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9B6D5-BB3E-4241-8CC4-C1DD2AD1B9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4FC1839-0347-2846-B12D-C93665C85F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525823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737B4-1CD5-504D-8447-EFA564143494}"/>
              </a:ext>
            </a:extLst>
          </p:cNvPr>
          <p:cNvSpPr>
            <a:spLocks noGrp="1"/>
          </p:cNvSpPr>
          <p:nvPr>
            <p:ph type="title"/>
          </p:nvPr>
        </p:nvSpPr>
        <p:spPr>
          <a:xfrm>
            <a:off x="838200" y="686672"/>
            <a:ext cx="1035026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65CCA8A2-5AC9-914F-9647-F6F5F1CBBBED}"/>
              </a:ext>
            </a:extLst>
          </p:cNvPr>
          <p:cNvSpPr>
            <a:spLocks noGrp="1"/>
          </p:cNvSpPr>
          <p:nvPr>
            <p:ph idx="1"/>
          </p:nvPr>
        </p:nvSpPr>
        <p:spPr>
          <a:xfrm>
            <a:off x="838200" y="2147172"/>
            <a:ext cx="10350260" cy="42033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418679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127FFD-469F-E44C-B167-4067C72E768A}"/>
              </a:ext>
            </a:extLst>
          </p:cNvPr>
          <p:cNvSpPr>
            <a:spLocks noGrp="1"/>
          </p:cNvSpPr>
          <p:nvPr>
            <p:ph type="title"/>
          </p:nvPr>
        </p:nvSpPr>
        <p:spPr>
          <a:xfrm>
            <a:off x="838200" y="686672"/>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EAD1492-D4E8-6D46-9E49-B65DA0D6204D}"/>
              </a:ext>
            </a:extLst>
          </p:cNvPr>
          <p:cNvSpPr>
            <a:spLocks noGrp="1"/>
          </p:cNvSpPr>
          <p:nvPr>
            <p:ph type="body" idx="1"/>
          </p:nvPr>
        </p:nvSpPr>
        <p:spPr>
          <a:xfrm>
            <a:off x="838200" y="2147172"/>
            <a:ext cx="10515600" cy="420338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33217018"/>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44252-895A-3544-A5A7-BDAAAAF981EB}"/>
              </a:ext>
            </a:extLst>
          </p:cNvPr>
          <p:cNvSpPr>
            <a:spLocks noGrp="1"/>
          </p:cNvSpPr>
          <p:nvPr>
            <p:ph type="ctrTitle"/>
          </p:nvPr>
        </p:nvSpPr>
        <p:spPr>
          <a:xfrm>
            <a:off x="766354" y="3037598"/>
            <a:ext cx="6287589" cy="1655762"/>
          </a:xfrm>
        </p:spPr>
        <p:txBody>
          <a:bodyPr>
            <a:noAutofit/>
          </a:bodyPr>
          <a:lstStyle/>
          <a:p>
            <a:pPr algn="l"/>
            <a:r>
              <a:rPr lang="en-US" sz="4400" b="1" dirty="0">
                <a:solidFill>
                  <a:schemeClr val="bg1"/>
                </a:solidFill>
              </a:rPr>
              <a:t>Northamptonshire </a:t>
            </a:r>
            <a:br>
              <a:rPr lang="en-US" sz="4400" b="1" dirty="0">
                <a:solidFill>
                  <a:schemeClr val="bg1"/>
                </a:solidFill>
              </a:rPr>
            </a:br>
            <a:r>
              <a:rPr lang="en-US" sz="4400" b="1" dirty="0">
                <a:solidFill>
                  <a:schemeClr val="bg1"/>
                </a:solidFill>
              </a:rPr>
              <a:t>Police Fire and Crime Commissioner: </a:t>
            </a:r>
            <a:br>
              <a:rPr lang="en-US" sz="4400" b="1" dirty="0">
                <a:solidFill>
                  <a:schemeClr val="bg1"/>
                </a:solidFill>
              </a:rPr>
            </a:br>
            <a:br>
              <a:rPr lang="en-US" sz="4400" b="1" dirty="0">
                <a:solidFill>
                  <a:schemeClr val="bg1"/>
                </a:solidFill>
              </a:rPr>
            </a:br>
            <a:r>
              <a:rPr lang="en-US" sz="2800" b="1" dirty="0">
                <a:solidFill>
                  <a:schemeClr val="bg1"/>
                </a:solidFill>
              </a:rPr>
              <a:t>Plan, Precept &amp; Public Confidence Consultation Results</a:t>
            </a:r>
          </a:p>
        </p:txBody>
      </p:sp>
      <p:sp>
        <p:nvSpPr>
          <p:cNvPr id="3" name="Subtitle 2">
            <a:extLst>
              <a:ext uri="{FF2B5EF4-FFF2-40B4-BE49-F238E27FC236}">
                <a16:creationId xmlns:a16="http://schemas.microsoft.com/office/drawing/2014/main" id="{64E363FA-3CE6-0A47-B409-138A3AC443C8}"/>
              </a:ext>
            </a:extLst>
          </p:cNvPr>
          <p:cNvSpPr>
            <a:spLocks noGrp="1"/>
          </p:cNvSpPr>
          <p:nvPr>
            <p:ph type="subTitle" idx="1"/>
          </p:nvPr>
        </p:nvSpPr>
        <p:spPr>
          <a:xfrm>
            <a:off x="766354" y="5007858"/>
            <a:ext cx="6287589" cy="858751"/>
          </a:xfrm>
        </p:spPr>
        <p:txBody>
          <a:bodyPr/>
          <a:lstStyle/>
          <a:p>
            <a:pPr algn="l"/>
            <a:r>
              <a:rPr lang="en-US" dirty="0">
                <a:solidFill>
                  <a:schemeClr val="bg1"/>
                </a:solidFill>
              </a:rPr>
              <a:t>December 2024 - January 2025</a:t>
            </a:r>
          </a:p>
        </p:txBody>
      </p:sp>
    </p:spTree>
    <p:extLst>
      <p:ext uri="{BB962C8B-B14F-4D97-AF65-F5344CB8AC3E}">
        <p14:creationId xmlns:p14="http://schemas.microsoft.com/office/powerpoint/2010/main" val="4114216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582DC87-1B2C-F5EB-BA18-B18C715A3336}"/>
              </a:ext>
            </a:extLst>
          </p:cNvPr>
          <p:cNvSpPr txBox="1">
            <a:spLocks/>
          </p:cNvSpPr>
          <p:nvPr/>
        </p:nvSpPr>
        <p:spPr>
          <a:xfrm>
            <a:off x="11344" y="873"/>
            <a:ext cx="11515933" cy="73064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a:t>Northamptonshire Fire and Rescue Service: </a:t>
            </a:r>
            <a:r>
              <a:rPr lang="en-GB" sz="3100" b="1"/>
              <a:t>Precept Question</a:t>
            </a:r>
            <a:endParaRPr lang="en-GB" sz="4000" b="1" dirty="0"/>
          </a:p>
        </p:txBody>
      </p:sp>
      <p:sp>
        <p:nvSpPr>
          <p:cNvPr id="5" name="TextBox 4">
            <a:extLst>
              <a:ext uri="{FF2B5EF4-FFF2-40B4-BE49-F238E27FC236}">
                <a16:creationId xmlns:a16="http://schemas.microsoft.com/office/drawing/2014/main" id="{919B3CDB-6927-5F2F-C5AF-9E774E6ABAC5}"/>
              </a:ext>
            </a:extLst>
          </p:cNvPr>
          <p:cNvSpPr txBox="1"/>
          <p:nvPr/>
        </p:nvSpPr>
        <p:spPr>
          <a:xfrm>
            <a:off x="-1" y="731521"/>
            <a:ext cx="4898571" cy="307777"/>
          </a:xfrm>
          <a:prstGeom prst="rect">
            <a:avLst/>
          </a:prstGeom>
          <a:noFill/>
        </p:spPr>
        <p:txBody>
          <a:bodyPr wrap="square">
            <a:spAutoFit/>
          </a:bodyPr>
          <a:lstStyle/>
          <a:p>
            <a:pPr algn="ctr" rtl="0">
              <a:defRPr sz="1200" b="1" i="0" u="none" strike="noStrike" kern="1200" spc="0" baseline="0">
                <a:solidFill>
                  <a:prstClr val="black"/>
                </a:solidFill>
                <a:latin typeface="+mn-lt"/>
                <a:ea typeface="+mn-ea"/>
                <a:cs typeface="+mn-cs"/>
              </a:defRPr>
            </a:pPr>
            <a:r>
              <a:rPr lang="en-GB" sz="1400" b="1" dirty="0">
                <a:solidFill>
                  <a:schemeClr val="tx1"/>
                </a:solidFill>
              </a:rPr>
              <a:t>Can you tell us why you have given your answer? (n=923)</a:t>
            </a:r>
          </a:p>
        </p:txBody>
      </p:sp>
      <p:sp>
        <p:nvSpPr>
          <p:cNvPr id="7" name="TextBox 6">
            <a:extLst>
              <a:ext uri="{FF2B5EF4-FFF2-40B4-BE49-F238E27FC236}">
                <a16:creationId xmlns:a16="http://schemas.microsoft.com/office/drawing/2014/main" id="{CA1EA563-028B-3918-DF97-9699FCC4237A}"/>
              </a:ext>
            </a:extLst>
          </p:cNvPr>
          <p:cNvSpPr txBox="1"/>
          <p:nvPr/>
        </p:nvSpPr>
        <p:spPr>
          <a:xfrm>
            <a:off x="167950" y="1095084"/>
            <a:ext cx="5766850" cy="523220"/>
          </a:xfrm>
          <a:prstGeom prst="rect">
            <a:avLst/>
          </a:prstGeom>
          <a:solidFill>
            <a:schemeClr val="bg1">
              <a:lumMod val="75000"/>
            </a:schemeClr>
          </a:solidFill>
        </p:spPr>
        <p:txBody>
          <a:bodyPr wrap="square">
            <a:spAutoFit/>
          </a:bodyPr>
          <a:lstStyle/>
          <a:p>
            <a:r>
              <a:rPr lang="en-GB" sz="1400" dirty="0"/>
              <a:t>Those who said: </a:t>
            </a:r>
            <a:r>
              <a:rPr lang="en-GB" sz="1400" b="1" dirty="0"/>
              <a:t>“I would not be prepared to pay any more for Fire and Rescue Services than I do now.” </a:t>
            </a:r>
            <a:r>
              <a:rPr lang="en-GB" sz="1400" dirty="0"/>
              <a:t>Most mentioned themes:</a:t>
            </a:r>
          </a:p>
        </p:txBody>
      </p:sp>
      <p:sp>
        <p:nvSpPr>
          <p:cNvPr id="10" name="TextBox 9">
            <a:extLst>
              <a:ext uri="{FF2B5EF4-FFF2-40B4-BE49-F238E27FC236}">
                <a16:creationId xmlns:a16="http://schemas.microsoft.com/office/drawing/2014/main" id="{43DDA314-DADF-D685-69B1-16278D35812C}"/>
              </a:ext>
            </a:extLst>
          </p:cNvPr>
          <p:cNvSpPr txBox="1"/>
          <p:nvPr/>
        </p:nvSpPr>
        <p:spPr>
          <a:xfrm>
            <a:off x="6210238" y="1095083"/>
            <a:ext cx="5152585" cy="523220"/>
          </a:xfrm>
          <a:prstGeom prst="rect">
            <a:avLst/>
          </a:prstGeom>
          <a:solidFill>
            <a:schemeClr val="accent3">
              <a:lumMod val="20000"/>
              <a:lumOff val="80000"/>
            </a:schemeClr>
          </a:solidFill>
        </p:spPr>
        <p:txBody>
          <a:bodyPr wrap="square">
            <a:spAutoFit/>
          </a:bodyPr>
          <a:lstStyle/>
          <a:p>
            <a:r>
              <a:rPr lang="en-GB" sz="1400" dirty="0"/>
              <a:t>Those who said: </a:t>
            </a:r>
            <a:r>
              <a:rPr lang="en-GB" sz="1400" b="1" dirty="0"/>
              <a:t>“I don’t know.” </a:t>
            </a:r>
            <a:r>
              <a:rPr lang="en-GB" sz="1400" dirty="0"/>
              <a:t>Most mentioned Themes:</a:t>
            </a:r>
          </a:p>
          <a:p>
            <a:endParaRPr lang="en-GB" sz="1400" dirty="0"/>
          </a:p>
        </p:txBody>
      </p:sp>
      <p:sp>
        <p:nvSpPr>
          <p:cNvPr id="12" name="TextBox 11">
            <a:extLst>
              <a:ext uri="{FF2B5EF4-FFF2-40B4-BE49-F238E27FC236}">
                <a16:creationId xmlns:a16="http://schemas.microsoft.com/office/drawing/2014/main" id="{8BCD9EAC-3205-6089-4F8E-88718CA1E717}"/>
              </a:ext>
            </a:extLst>
          </p:cNvPr>
          <p:cNvSpPr txBox="1"/>
          <p:nvPr/>
        </p:nvSpPr>
        <p:spPr>
          <a:xfrm>
            <a:off x="163023" y="1774301"/>
            <a:ext cx="5999586" cy="738664"/>
          </a:xfrm>
          <a:prstGeom prst="rect">
            <a:avLst/>
          </a:prstGeom>
          <a:noFill/>
        </p:spPr>
        <p:txBody>
          <a:bodyPr wrap="square">
            <a:spAutoFit/>
          </a:bodyPr>
          <a:lstStyle/>
          <a:p>
            <a:r>
              <a:rPr lang="en-GB" sz="1400" b="1" dirty="0"/>
              <a:t>As has been found in previous years, the most frequently mentioned sentiment was that money should be better managed, and efficiencies / savings should be made: </a:t>
            </a:r>
          </a:p>
        </p:txBody>
      </p:sp>
      <p:pic>
        <p:nvPicPr>
          <p:cNvPr id="2" name="Picture 1">
            <a:extLst>
              <a:ext uri="{FF2B5EF4-FFF2-40B4-BE49-F238E27FC236}">
                <a16:creationId xmlns:a16="http://schemas.microsoft.com/office/drawing/2014/main" id="{1D0AE472-214A-1D5F-B10F-5DF6F58506B4}"/>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94680" y="2543394"/>
            <a:ext cx="180000" cy="132532"/>
          </a:xfrm>
          <a:prstGeom prst="rect">
            <a:avLst/>
          </a:prstGeom>
          <a:noFill/>
        </p:spPr>
      </p:pic>
      <p:sp>
        <p:nvSpPr>
          <p:cNvPr id="16" name="TextBox 15">
            <a:extLst>
              <a:ext uri="{FF2B5EF4-FFF2-40B4-BE49-F238E27FC236}">
                <a16:creationId xmlns:a16="http://schemas.microsoft.com/office/drawing/2014/main" id="{B0EEC10D-39DB-1F51-F2DA-987B51A63EF5}"/>
              </a:ext>
            </a:extLst>
          </p:cNvPr>
          <p:cNvSpPr txBox="1"/>
          <p:nvPr/>
        </p:nvSpPr>
        <p:spPr>
          <a:xfrm>
            <a:off x="210652" y="3289588"/>
            <a:ext cx="5999586" cy="307777"/>
          </a:xfrm>
          <a:prstGeom prst="rect">
            <a:avLst/>
          </a:prstGeom>
          <a:noFill/>
        </p:spPr>
        <p:txBody>
          <a:bodyPr wrap="square">
            <a:spAutoFit/>
          </a:bodyPr>
          <a:lstStyle/>
          <a:p>
            <a:r>
              <a:rPr lang="en-GB" sz="1400" b="1" dirty="0"/>
              <a:t>Because I can’t afford to (cost of living, bills going up):  </a:t>
            </a:r>
          </a:p>
        </p:txBody>
      </p:sp>
      <p:sp>
        <p:nvSpPr>
          <p:cNvPr id="18" name="TextBox 17">
            <a:extLst>
              <a:ext uri="{FF2B5EF4-FFF2-40B4-BE49-F238E27FC236}">
                <a16:creationId xmlns:a16="http://schemas.microsoft.com/office/drawing/2014/main" id="{F729C8D4-849A-11BF-F666-07B7873B1E2B}"/>
              </a:ext>
            </a:extLst>
          </p:cNvPr>
          <p:cNvSpPr txBox="1"/>
          <p:nvPr/>
        </p:nvSpPr>
        <p:spPr>
          <a:xfrm>
            <a:off x="213938" y="3570725"/>
            <a:ext cx="5201628" cy="276999"/>
          </a:xfrm>
          <a:prstGeom prst="rect">
            <a:avLst/>
          </a:prstGeom>
          <a:noFill/>
        </p:spPr>
        <p:txBody>
          <a:bodyPr wrap="square">
            <a:spAutoFit/>
          </a:bodyPr>
          <a:lstStyle/>
          <a:p>
            <a:r>
              <a:rPr lang="en-GB" sz="1200" dirty="0"/>
              <a:t>I can't afford more outgoings because of frozen wages and the cost of living.”</a:t>
            </a:r>
          </a:p>
        </p:txBody>
      </p:sp>
      <p:pic>
        <p:nvPicPr>
          <p:cNvPr id="23" name="Picture 22">
            <a:extLst>
              <a:ext uri="{FF2B5EF4-FFF2-40B4-BE49-F238E27FC236}">
                <a16:creationId xmlns:a16="http://schemas.microsoft.com/office/drawing/2014/main" id="{5241A1F3-AFF5-441C-6554-D031E73740D2}"/>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96414" y="3603366"/>
            <a:ext cx="180000" cy="132532"/>
          </a:xfrm>
          <a:prstGeom prst="rect">
            <a:avLst/>
          </a:prstGeom>
          <a:noFill/>
        </p:spPr>
      </p:pic>
      <p:sp>
        <p:nvSpPr>
          <p:cNvPr id="26" name="TextBox 25">
            <a:extLst>
              <a:ext uri="{FF2B5EF4-FFF2-40B4-BE49-F238E27FC236}">
                <a16:creationId xmlns:a16="http://schemas.microsoft.com/office/drawing/2014/main" id="{D50F54E1-FDD8-08FA-042A-483EE05EBB68}"/>
              </a:ext>
            </a:extLst>
          </p:cNvPr>
          <p:cNvSpPr txBox="1"/>
          <p:nvPr/>
        </p:nvSpPr>
        <p:spPr>
          <a:xfrm>
            <a:off x="228785" y="4804582"/>
            <a:ext cx="5696154" cy="307777"/>
          </a:xfrm>
          <a:prstGeom prst="rect">
            <a:avLst/>
          </a:prstGeom>
          <a:noFill/>
        </p:spPr>
        <p:txBody>
          <a:bodyPr wrap="square">
            <a:spAutoFit/>
          </a:bodyPr>
          <a:lstStyle/>
          <a:p>
            <a:r>
              <a:rPr lang="en-GB" sz="1400" b="1" dirty="0"/>
              <a:t>Spare time of firefighters: reduced demand e.g. by less fires:  </a:t>
            </a:r>
          </a:p>
        </p:txBody>
      </p:sp>
      <p:sp>
        <p:nvSpPr>
          <p:cNvPr id="28" name="TextBox 27">
            <a:extLst>
              <a:ext uri="{FF2B5EF4-FFF2-40B4-BE49-F238E27FC236}">
                <a16:creationId xmlns:a16="http://schemas.microsoft.com/office/drawing/2014/main" id="{B817512B-1ABC-6547-7DEC-C965195F2843}"/>
              </a:ext>
            </a:extLst>
          </p:cNvPr>
          <p:cNvSpPr txBox="1"/>
          <p:nvPr/>
        </p:nvSpPr>
        <p:spPr>
          <a:xfrm>
            <a:off x="239090" y="4383949"/>
            <a:ext cx="5559933" cy="461665"/>
          </a:xfrm>
          <a:prstGeom prst="rect">
            <a:avLst/>
          </a:prstGeom>
          <a:noFill/>
        </p:spPr>
        <p:txBody>
          <a:bodyPr wrap="square">
            <a:spAutoFit/>
          </a:bodyPr>
          <a:lstStyle/>
          <a:p>
            <a:r>
              <a:rPr lang="en-GB" sz="1200" dirty="0"/>
              <a:t>We already pay too much in tax and council payments. We cannot keep paying for increases every year.”</a:t>
            </a:r>
          </a:p>
        </p:txBody>
      </p:sp>
      <p:pic>
        <p:nvPicPr>
          <p:cNvPr id="29" name="Picture 28">
            <a:extLst>
              <a:ext uri="{FF2B5EF4-FFF2-40B4-BE49-F238E27FC236}">
                <a16:creationId xmlns:a16="http://schemas.microsoft.com/office/drawing/2014/main" id="{57D64394-5989-2A38-9800-F3618C5CE97A}"/>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99548" y="4445179"/>
            <a:ext cx="180000" cy="132532"/>
          </a:xfrm>
          <a:prstGeom prst="rect">
            <a:avLst/>
          </a:prstGeom>
          <a:noFill/>
        </p:spPr>
      </p:pic>
      <p:sp>
        <p:nvSpPr>
          <p:cNvPr id="3" name="TextBox 2">
            <a:extLst>
              <a:ext uri="{FF2B5EF4-FFF2-40B4-BE49-F238E27FC236}">
                <a16:creationId xmlns:a16="http://schemas.microsoft.com/office/drawing/2014/main" id="{23D561EF-9F44-4B28-7462-75AD31E7E466}"/>
              </a:ext>
            </a:extLst>
          </p:cNvPr>
          <p:cNvSpPr txBox="1"/>
          <p:nvPr/>
        </p:nvSpPr>
        <p:spPr>
          <a:xfrm>
            <a:off x="6275999" y="1761503"/>
            <a:ext cx="5086823" cy="523220"/>
          </a:xfrm>
          <a:prstGeom prst="rect">
            <a:avLst/>
          </a:prstGeom>
          <a:noFill/>
        </p:spPr>
        <p:txBody>
          <a:bodyPr wrap="square">
            <a:spAutoFit/>
          </a:bodyPr>
          <a:lstStyle/>
          <a:p>
            <a:r>
              <a:rPr lang="en-GB" sz="1400" b="1" dirty="0"/>
              <a:t>I have no experience / I don’t know enough about NFRS to make a judgement:</a:t>
            </a:r>
          </a:p>
        </p:txBody>
      </p:sp>
      <p:sp>
        <p:nvSpPr>
          <p:cNvPr id="32" name="TextBox 31">
            <a:extLst>
              <a:ext uri="{FF2B5EF4-FFF2-40B4-BE49-F238E27FC236}">
                <a16:creationId xmlns:a16="http://schemas.microsoft.com/office/drawing/2014/main" id="{3F0C9912-7F9F-6276-DA7A-6402CBF0A974}"/>
              </a:ext>
            </a:extLst>
          </p:cNvPr>
          <p:cNvSpPr txBox="1"/>
          <p:nvPr/>
        </p:nvSpPr>
        <p:spPr>
          <a:xfrm>
            <a:off x="6473850" y="2254165"/>
            <a:ext cx="4888972" cy="276999"/>
          </a:xfrm>
          <a:prstGeom prst="rect">
            <a:avLst/>
          </a:prstGeom>
          <a:noFill/>
        </p:spPr>
        <p:txBody>
          <a:bodyPr wrap="square">
            <a:spAutoFit/>
          </a:bodyPr>
          <a:lstStyle/>
          <a:p>
            <a:r>
              <a:rPr lang="en-GB" sz="1200" dirty="0"/>
              <a:t>I don’t know what the issues are with the fire and rescue services.”</a:t>
            </a:r>
          </a:p>
        </p:txBody>
      </p:sp>
      <p:pic>
        <p:nvPicPr>
          <p:cNvPr id="40" name="Picture 39">
            <a:extLst>
              <a:ext uri="{FF2B5EF4-FFF2-40B4-BE49-F238E27FC236}">
                <a16:creationId xmlns:a16="http://schemas.microsoft.com/office/drawing/2014/main" id="{04A2A896-EF4F-D548-8C13-CA5D646FF7AB}"/>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355654" y="2284062"/>
            <a:ext cx="180000" cy="132532"/>
          </a:xfrm>
          <a:prstGeom prst="rect">
            <a:avLst/>
          </a:prstGeom>
          <a:noFill/>
        </p:spPr>
      </p:pic>
      <p:sp>
        <p:nvSpPr>
          <p:cNvPr id="45" name="TextBox 44">
            <a:extLst>
              <a:ext uri="{FF2B5EF4-FFF2-40B4-BE49-F238E27FC236}">
                <a16:creationId xmlns:a16="http://schemas.microsoft.com/office/drawing/2014/main" id="{CF66B4CE-E9E8-73B3-65E1-688AD1FF69D0}"/>
              </a:ext>
            </a:extLst>
          </p:cNvPr>
          <p:cNvSpPr txBox="1"/>
          <p:nvPr/>
        </p:nvSpPr>
        <p:spPr>
          <a:xfrm>
            <a:off x="6275999" y="3546113"/>
            <a:ext cx="5251277" cy="523220"/>
          </a:xfrm>
          <a:prstGeom prst="rect">
            <a:avLst/>
          </a:prstGeom>
          <a:noFill/>
        </p:spPr>
        <p:txBody>
          <a:bodyPr wrap="square">
            <a:spAutoFit/>
          </a:bodyPr>
          <a:lstStyle/>
          <a:p>
            <a:r>
              <a:rPr lang="en-GB" sz="1400" b="1" dirty="0"/>
              <a:t>The public should not be charged more, funding should come from central government:</a:t>
            </a:r>
          </a:p>
        </p:txBody>
      </p:sp>
      <p:sp>
        <p:nvSpPr>
          <p:cNvPr id="47" name="TextBox 46">
            <a:extLst>
              <a:ext uri="{FF2B5EF4-FFF2-40B4-BE49-F238E27FC236}">
                <a16:creationId xmlns:a16="http://schemas.microsoft.com/office/drawing/2014/main" id="{CCADA4BD-84E0-73DF-D681-BBE2DE689351}"/>
              </a:ext>
            </a:extLst>
          </p:cNvPr>
          <p:cNvSpPr txBox="1"/>
          <p:nvPr/>
        </p:nvSpPr>
        <p:spPr>
          <a:xfrm>
            <a:off x="6526323" y="4049559"/>
            <a:ext cx="4836500" cy="600164"/>
          </a:xfrm>
          <a:prstGeom prst="rect">
            <a:avLst/>
          </a:prstGeom>
          <a:noFill/>
        </p:spPr>
        <p:txBody>
          <a:bodyPr wrap="square">
            <a:spAutoFit/>
          </a:bodyPr>
          <a:lstStyle/>
          <a:p>
            <a:r>
              <a:rPr lang="en-GB" sz="1100" dirty="0"/>
              <a:t>It is not clear why these funds cannot be found without surcharging individuals and it seems to be that emergency services should be a national priority and appropriately funded by central government.”</a:t>
            </a:r>
          </a:p>
        </p:txBody>
      </p:sp>
      <p:pic>
        <p:nvPicPr>
          <p:cNvPr id="48" name="Picture 47">
            <a:extLst>
              <a:ext uri="{FF2B5EF4-FFF2-40B4-BE49-F238E27FC236}">
                <a16:creationId xmlns:a16="http://schemas.microsoft.com/office/drawing/2014/main" id="{F7803E30-81CD-A26B-9486-8C937F3D1187}"/>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388072" y="4074554"/>
            <a:ext cx="180000" cy="132532"/>
          </a:xfrm>
          <a:prstGeom prst="rect">
            <a:avLst/>
          </a:prstGeom>
          <a:noFill/>
        </p:spPr>
      </p:pic>
      <p:sp>
        <p:nvSpPr>
          <p:cNvPr id="50" name="TextBox 49">
            <a:extLst>
              <a:ext uri="{FF2B5EF4-FFF2-40B4-BE49-F238E27FC236}">
                <a16:creationId xmlns:a16="http://schemas.microsoft.com/office/drawing/2014/main" id="{8272BFC7-0EBB-FA64-666B-455DC724101E}"/>
              </a:ext>
            </a:extLst>
          </p:cNvPr>
          <p:cNvSpPr txBox="1"/>
          <p:nvPr/>
        </p:nvSpPr>
        <p:spPr>
          <a:xfrm>
            <a:off x="6633970" y="4962454"/>
            <a:ext cx="4836500" cy="769441"/>
          </a:xfrm>
          <a:prstGeom prst="rect">
            <a:avLst/>
          </a:prstGeom>
          <a:noFill/>
        </p:spPr>
        <p:txBody>
          <a:bodyPr wrap="square">
            <a:spAutoFit/>
          </a:bodyPr>
          <a:lstStyle/>
          <a:p>
            <a:r>
              <a:rPr lang="en-GB" sz="1100" dirty="0"/>
              <a:t>I do not work closely with fire or have knowledge of their issues and struggles to be able to provide a fair answer. All services are stretched currently, spending reviews should be held everywhere, too many managers managing and not enough boots on ground.” </a:t>
            </a:r>
          </a:p>
        </p:txBody>
      </p:sp>
      <p:sp>
        <p:nvSpPr>
          <p:cNvPr id="51" name="TextBox 50">
            <a:extLst>
              <a:ext uri="{FF2B5EF4-FFF2-40B4-BE49-F238E27FC236}">
                <a16:creationId xmlns:a16="http://schemas.microsoft.com/office/drawing/2014/main" id="{571CF174-4AE7-0C74-A2D6-0883B1AE05A2}"/>
              </a:ext>
            </a:extLst>
          </p:cNvPr>
          <p:cNvSpPr txBox="1"/>
          <p:nvPr/>
        </p:nvSpPr>
        <p:spPr>
          <a:xfrm>
            <a:off x="6276000" y="4654677"/>
            <a:ext cx="4062788" cy="307777"/>
          </a:xfrm>
          <a:prstGeom prst="rect">
            <a:avLst/>
          </a:prstGeom>
          <a:noFill/>
        </p:spPr>
        <p:txBody>
          <a:bodyPr wrap="square">
            <a:spAutoFit/>
          </a:bodyPr>
          <a:lstStyle/>
          <a:p>
            <a:r>
              <a:rPr lang="en-GB" sz="1400" b="1" dirty="0"/>
              <a:t>Savings should be made (e.g. less bureaucracy):</a:t>
            </a:r>
          </a:p>
        </p:txBody>
      </p:sp>
      <p:pic>
        <p:nvPicPr>
          <p:cNvPr id="52" name="Picture 51">
            <a:extLst>
              <a:ext uri="{FF2B5EF4-FFF2-40B4-BE49-F238E27FC236}">
                <a16:creationId xmlns:a16="http://schemas.microsoft.com/office/drawing/2014/main" id="{7ECF695D-AFF8-AA10-CB2B-054AE3EAE079}"/>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490814" y="4995252"/>
            <a:ext cx="180000" cy="132532"/>
          </a:xfrm>
          <a:prstGeom prst="rect">
            <a:avLst/>
          </a:prstGeom>
          <a:noFill/>
        </p:spPr>
      </p:pic>
      <p:sp>
        <p:nvSpPr>
          <p:cNvPr id="8" name="TextBox 7">
            <a:extLst>
              <a:ext uri="{FF2B5EF4-FFF2-40B4-BE49-F238E27FC236}">
                <a16:creationId xmlns:a16="http://schemas.microsoft.com/office/drawing/2014/main" id="{AE005F99-6831-7D5D-6244-61EF991FE69C}"/>
              </a:ext>
            </a:extLst>
          </p:cNvPr>
          <p:cNvSpPr txBox="1"/>
          <p:nvPr/>
        </p:nvSpPr>
        <p:spPr>
          <a:xfrm>
            <a:off x="6355654" y="5948597"/>
            <a:ext cx="4836500" cy="830997"/>
          </a:xfrm>
          <a:prstGeom prst="rect">
            <a:avLst/>
          </a:prstGeom>
          <a:noFill/>
        </p:spPr>
        <p:txBody>
          <a:bodyPr wrap="square">
            <a:spAutoFit/>
          </a:bodyPr>
          <a:lstStyle/>
          <a:p>
            <a:r>
              <a:rPr lang="en-GB" sz="1200" b="1" dirty="0"/>
              <a:t>There were also comments that suggested payment would be conditional, with participants saying they would pay more if they knew how their money was going to be spent and could see an improvement made. Some also said they were already stretched financially. </a:t>
            </a:r>
          </a:p>
        </p:txBody>
      </p:sp>
      <p:sp>
        <p:nvSpPr>
          <p:cNvPr id="9" name="TextBox 8">
            <a:extLst>
              <a:ext uri="{FF2B5EF4-FFF2-40B4-BE49-F238E27FC236}">
                <a16:creationId xmlns:a16="http://schemas.microsoft.com/office/drawing/2014/main" id="{651F4EF2-4104-501D-9100-5A49A9ABBED2}"/>
              </a:ext>
            </a:extLst>
          </p:cNvPr>
          <p:cNvSpPr txBox="1"/>
          <p:nvPr/>
        </p:nvSpPr>
        <p:spPr>
          <a:xfrm>
            <a:off x="6473851" y="2500118"/>
            <a:ext cx="5251276" cy="1015663"/>
          </a:xfrm>
          <a:prstGeom prst="rect">
            <a:avLst/>
          </a:prstGeom>
          <a:noFill/>
        </p:spPr>
        <p:txBody>
          <a:bodyPr wrap="square">
            <a:spAutoFit/>
          </a:bodyPr>
          <a:lstStyle/>
          <a:p>
            <a:r>
              <a:rPr lang="en-GB" sz="1200" dirty="0"/>
              <a:t>Again, it’s very difficult for the man on the street to understand the operational impact of saying yes or no here. The vast majority of your electorate aren’t seeing a high fire brigade presence at all, I can’t remember the last time I saw an engine attending an incident so what exactly would or does this money represent? What is the makeup of the calls, flooding? Rural, the M1?.”</a:t>
            </a:r>
          </a:p>
        </p:txBody>
      </p:sp>
      <p:pic>
        <p:nvPicPr>
          <p:cNvPr id="13" name="Picture 12">
            <a:extLst>
              <a:ext uri="{FF2B5EF4-FFF2-40B4-BE49-F238E27FC236}">
                <a16:creationId xmlns:a16="http://schemas.microsoft.com/office/drawing/2014/main" id="{7A5C70A8-F95C-4186-E2F1-68DA12D3EC6A}"/>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355655" y="2530015"/>
            <a:ext cx="180000" cy="132532"/>
          </a:xfrm>
          <a:prstGeom prst="rect">
            <a:avLst/>
          </a:prstGeom>
          <a:noFill/>
        </p:spPr>
      </p:pic>
      <p:sp>
        <p:nvSpPr>
          <p:cNvPr id="6" name="TextBox 5">
            <a:extLst>
              <a:ext uri="{FF2B5EF4-FFF2-40B4-BE49-F238E27FC236}">
                <a16:creationId xmlns:a16="http://schemas.microsoft.com/office/drawing/2014/main" id="{53FF81AA-ADF5-FF45-66D4-E0CC960C894A}"/>
              </a:ext>
            </a:extLst>
          </p:cNvPr>
          <p:cNvSpPr txBox="1"/>
          <p:nvPr/>
        </p:nvSpPr>
        <p:spPr>
          <a:xfrm>
            <a:off x="228784" y="2871150"/>
            <a:ext cx="5867215" cy="430887"/>
          </a:xfrm>
          <a:prstGeom prst="rect">
            <a:avLst/>
          </a:prstGeom>
          <a:noFill/>
        </p:spPr>
        <p:txBody>
          <a:bodyPr wrap="square">
            <a:spAutoFit/>
          </a:bodyPr>
          <a:lstStyle/>
          <a:p>
            <a:r>
              <a:rPr lang="en-GB" sz="1100" dirty="0"/>
              <a:t>Current budgets need to be spent appropriately. Reduce the size of the OPFCC team/staff and put the money into frontline resources.”</a:t>
            </a:r>
          </a:p>
        </p:txBody>
      </p:sp>
      <p:sp>
        <p:nvSpPr>
          <p:cNvPr id="15" name="TextBox 14">
            <a:extLst>
              <a:ext uri="{FF2B5EF4-FFF2-40B4-BE49-F238E27FC236}">
                <a16:creationId xmlns:a16="http://schemas.microsoft.com/office/drawing/2014/main" id="{E2834A41-15A6-43E1-BB27-6EEE8F61BFF7}"/>
              </a:ext>
            </a:extLst>
          </p:cNvPr>
          <p:cNvSpPr txBox="1"/>
          <p:nvPr/>
        </p:nvSpPr>
        <p:spPr>
          <a:xfrm>
            <a:off x="238645" y="2481857"/>
            <a:ext cx="5696154" cy="430887"/>
          </a:xfrm>
          <a:prstGeom prst="rect">
            <a:avLst/>
          </a:prstGeom>
          <a:noFill/>
        </p:spPr>
        <p:txBody>
          <a:bodyPr wrap="square">
            <a:spAutoFit/>
          </a:bodyPr>
          <a:lstStyle/>
          <a:p>
            <a:r>
              <a:rPr lang="en-GB" sz="1100" dirty="0"/>
              <a:t>In a Cost of Living Crisis we all need to do more with less, less expenditure of management and hierarchy and more on service delivery.”</a:t>
            </a:r>
          </a:p>
        </p:txBody>
      </p:sp>
      <p:pic>
        <p:nvPicPr>
          <p:cNvPr id="17" name="Picture 16">
            <a:extLst>
              <a:ext uri="{FF2B5EF4-FFF2-40B4-BE49-F238E27FC236}">
                <a16:creationId xmlns:a16="http://schemas.microsoft.com/office/drawing/2014/main" id="{AB986C8F-72B1-EEEB-F03E-EA75AF672528}"/>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88458" y="2919730"/>
            <a:ext cx="180000" cy="132532"/>
          </a:xfrm>
          <a:prstGeom prst="rect">
            <a:avLst/>
          </a:prstGeom>
          <a:noFill/>
        </p:spPr>
      </p:pic>
      <p:sp>
        <p:nvSpPr>
          <p:cNvPr id="20" name="TextBox 19">
            <a:extLst>
              <a:ext uri="{FF2B5EF4-FFF2-40B4-BE49-F238E27FC236}">
                <a16:creationId xmlns:a16="http://schemas.microsoft.com/office/drawing/2014/main" id="{D926D02D-0AB1-8C2E-50CA-072278684AEF}"/>
              </a:ext>
            </a:extLst>
          </p:cNvPr>
          <p:cNvSpPr txBox="1"/>
          <p:nvPr/>
        </p:nvSpPr>
        <p:spPr>
          <a:xfrm>
            <a:off x="226872" y="3808425"/>
            <a:ext cx="5331159" cy="276999"/>
          </a:xfrm>
          <a:prstGeom prst="rect">
            <a:avLst/>
          </a:prstGeom>
          <a:noFill/>
        </p:spPr>
        <p:txBody>
          <a:bodyPr wrap="square">
            <a:spAutoFit/>
          </a:bodyPr>
          <a:lstStyle/>
          <a:p>
            <a:r>
              <a:rPr lang="en-GB" sz="1200" dirty="0"/>
              <a:t>Now the Winter Fuel allowance has been cancelled I cannot afford it.”</a:t>
            </a:r>
          </a:p>
        </p:txBody>
      </p:sp>
      <p:pic>
        <p:nvPicPr>
          <p:cNvPr id="21" name="Picture 20">
            <a:extLst>
              <a:ext uri="{FF2B5EF4-FFF2-40B4-BE49-F238E27FC236}">
                <a16:creationId xmlns:a16="http://schemas.microsoft.com/office/drawing/2014/main" id="{3D6319AA-2605-4E8D-54F4-16AC632DB6F2}"/>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89850" y="3838917"/>
            <a:ext cx="180000" cy="132532"/>
          </a:xfrm>
          <a:prstGeom prst="rect">
            <a:avLst/>
          </a:prstGeom>
          <a:noFill/>
        </p:spPr>
      </p:pic>
      <p:sp>
        <p:nvSpPr>
          <p:cNvPr id="24" name="TextBox 23">
            <a:extLst>
              <a:ext uri="{FF2B5EF4-FFF2-40B4-BE49-F238E27FC236}">
                <a16:creationId xmlns:a16="http://schemas.microsoft.com/office/drawing/2014/main" id="{F2E16199-DB4B-6704-0C7D-FF1C4E5338AD}"/>
              </a:ext>
            </a:extLst>
          </p:cNvPr>
          <p:cNvSpPr txBox="1"/>
          <p:nvPr/>
        </p:nvSpPr>
        <p:spPr>
          <a:xfrm>
            <a:off x="213937" y="5659404"/>
            <a:ext cx="5201628" cy="461665"/>
          </a:xfrm>
          <a:prstGeom prst="rect">
            <a:avLst/>
          </a:prstGeom>
          <a:noFill/>
        </p:spPr>
        <p:txBody>
          <a:bodyPr wrap="square">
            <a:spAutoFit/>
          </a:bodyPr>
          <a:lstStyle/>
          <a:p>
            <a:r>
              <a:rPr lang="en-GB" sz="1200" dirty="0"/>
              <a:t>See previous - you cant keep finding funding from the public.  Lobby government and have proper funding reinstated for vital services. </a:t>
            </a:r>
          </a:p>
        </p:txBody>
      </p:sp>
      <p:sp>
        <p:nvSpPr>
          <p:cNvPr id="25" name="TextBox 24">
            <a:extLst>
              <a:ext uri="{FF2B5EF4-FFF2-40B4-BE49-F238E27FC236}">
                <a16:creationId xmlns:a16="http://schemas.microsoft.com/office/drawing/2014/main" id="{92A32474-60AD-F3D5-3DC2-2C7ACCA84F83}"/>
              </a:ext>
            </a:extLst>
          </p:cNvPr>
          <p:cNvSpPr txBox="1"/>
          <p:nvPr/>
        </p:nvSpPr>
        <p:spPr>
          <a:xfrm>
            <a:off x="213937" y="4117233"/>
            <a:ext cx="5999586" cy="307777"/>
          </a:xfrm>
          <a:prstGeom prst="rect">
            <a:avLst/>
          </a:prstGeom>
          <a:noFill/>
        </p:spPr>
        <p:txBody>
          <a:bodyPr wrap="square">
            <a:spAutoFit/>
          </a:bodyPr>
          <a:lstStyle/>
          <a:p>
            <a:r>
              <a:rPr lang="en-GB" sz="1400" b="1" dirty="0"/>
              <a:t>I already pay lots of tax and shouldn’t have to pay more:  </a:t>
            </a:r>
          </a:p>
        </p:txBody>
      </p:sp>
      <p:sp>
        <p:nvSpPr>
          <p:cNvPr id="27" name="TextBox 26">
            <a:extLst>
              <a:ext uri="{FF2B5EF4-FFF2-40B4-BE49-F238E27FC236}">
                <a16:creationId xmlns:a16="http://schemas.microsoft.com/office/drawing/2014/main" id="{7EEFC3E4-216D-2ABA-2A61-DE0CCCE4F3D4}"/>
              </a:ext>
            </a:extLst>
          </p:cNvPr>
          <p:cNvSpPr txBox="1"/>
          <p:nvPr/>
        </p:nvSpPr>
        <p:spPr>
          <a:xfrm>
            <a:off x="210652" y="5451373"/>
            <a:ext cx="5347379" cy="307777"/>
          </a:xfrm>
          <a:prstGeom prst="rect">
            <a:avLst/>
          </a:prstGeom>
          <a:noFill/>
        </p:spPr>
        <p:txBody>
          <a:bodyPr wrap="square">
            <a:spAutoFit/>
          </a:bodyPr>
          <a:lstStyle/>
          <a:p>
            <a:r>
              <a:rPr lang="en-GB" sz="1400" b="1" dirty="0"/>
              <a:t>Funding should come from the government:  </a:t>
            </a:r>
          </a:p>
        </p:txBody>
      </p:sp>
      <p:sp>
        <p:nvSpPr>
          <p:cNvPr id="30" name="TextBox 29">
            <a:extLst>
              <a:ext uri="{FF2B5EF4-FFF2-40B4-BE49-F238E27FC236}">
                <a16:creationId xmlns:a16="http://schemas.microsoft.com/office/drawing/2014/main" id="{C0B27CA8-503C-E4A0-8D38-1890AB8C2EBD}"/>
              </a:ext>
            </a:extLst>
          </p:cNvPr>
          <p:cNvSpPr txBox="1"/>
          <p:nvPr/>
        </p:nvSpPr>
        <p:spPr>
          <a:xfrm>
            <a:off x="228785" y="5011897"/>
            <a:ext cx="5570238" cy="461665"/>
          </a:xfrm>
          <a:prstGeom prst="rect">
            <a:avLst/>
          </a:prstGeom>
          <a:noFill/>
        </p:spPr>
        <p:txBody>
          <a:bodyPr wrap="square">
            <a:spAutoFit/>
          </a:bodyPr>
          <a:lstStyle/>
          <a:p>
            <a:r>
              <a:rPr lang="en-GB" sz="1200" dirty="0"/>
              <a:t>They have had a considerable reduction in demand over recent years. They could deliver the current level of service with fewer employees.”</a:t>
            </a:r>
          </a:p>
        </p:txBody>
      </p:sp>
      <p:pic>
        <p:nvPicPr>
          <p:cNvPr id="31" name="Picture 30">
            <a:extLst>
              <a:ext uri="{FF2B5EF4-FFF2-40B4-BE49-F238E27FC236}">
                <a16:creationId xmlns:a16="http://schemas.microsoft.com/office/drawing/2014/main" id="{AC5B0CD9-0090-84E5-FD53-31C3A41E5AC0}"/>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102869" y="5074228"/>
            <a:ext cx="180000" cy="132532"/>
          </a:xfrm>
          <a:prstGeom prst="rect">
            <a:avLst/>
          </a:prstGeom>
          <a:noFill/>
        </p:spPr>
      </p:pic>
      <p:pic>
        <p:nvPicPr>
          <p:cNvPr id="33" name="Picture 32">
            <a:extLst>
              <a:ext uri="{FF2B5EF4-FFF2-40B4-BE49-F238E27FC236}">
                <a16:creationId xmlns:a16="http://schemas.microsoft.com/office/drawing/2014/main" id="{111CFF33-727D-8408-5EDA-11B2B3B8AA30}"/>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89850" y="5699535"/>
            <a:ext cx="180000" cy="132532"/>
          </a:xfrm>
          <a:prstGeom prst="rect">
            <a:avLst/>
          </a:prstGeom>
          <a:noFill/>
        </p:spPr>
      </p:pic>
      <p:sp>
        <p:nvSpPr>
          <p:cNvPr id="34" name="TextBox 33">
            <a:extLst>
              <a:ext uri="{FF2B5EF4-FFF2-40B4-BE49-F238E27FC236}">
                <a16:creationId xmlns:a16="http://schemas.microsoft.com/office/drawing/2014/main" id="{33D4D45D-B261-4A32-02F9-4BC169F75237}"/>
              </a:ext>
            </a:extLst>
          </p:cNvPr>
          <p:cNvSpPr txBox="1"/>
          <p:nvPr/>
        </p:nvSpPr>
        <p:spPr>
          <a:xfrm>
            <a:off x="-1" y="6163309"/>
            <a:ext cx="5799024" cy="646331"/>
          </a:xfrm>
          <a:prstGeom prst="rect">
            <a:avLst/>
          </a:prstGeom>
          <a:noFill/>
        </p:spPr>
        <p:txBody>
          <a:bodyPr wrap="square">
            <a:spAutoFit/>
          </a:bodyPr>
          <a:lstStyle/>
          <a:p>
            <a:r>
              <a:rPr lang="en-GB" sz="1200" b="1" dirty="0"/>
              <a:t>There were also comments suggesting that NFRS already provide a sufficient service and therefore are not as financially stretched as other services / don’t need extra money. Others said they would want to see how they money is spent / why they need it. </a:t>
            </a:r>
          </a:p>
        </p:txBody>
      </p:sp>
    </p:spTree>
    <p:extLst>
      <p:ext uri="{BB962C8B-B14F-4D97-AF65-F5344CB8AC3E}">
        <p14:creationId xmlns:p14="http://schemas.microsoft.com/office/powerpoint/2010/main" val="3447402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Chart 24">
            <a:extLst>
              <a:ext uri="{FF2B5EF4-FFF2-40B4-BE49-F238E27FC236}">
                <a16:creationId xmlns:a16="http://schemas.microsoft.com/office/drawing/2014/main" id="{F1A4CDB6-B8FD-D976-38C6-0C1024E30BD8}"/>
              </a:ext>
            </a:extLst>
          </p:cNvPr>
          <p:cNvGraphicFramePr>
            <a:graphicFrameLocks/>
          </p:cNvGraphicFramePr>
          <p:nvPr/>
        </p:nvGraphicFramePr>
        <p:xfrm>
          <a:off x="-146361" y="1038502"/>
          <a:ext cx="5523325" cy="3704631"/>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a:extLst>
              <a:ext uri="{FF2B5EF4-FFF2-40B4-BE49-F238E27FC236}">
                <a16:creationId xmlns:a16="http://schemas.microsoft.com/office/drawing/2014/main" id="{4D6A3D20-3723-14EF-A996-79EA36771882}"/>
              </a:ext>
            </a:extLst>
          </p:cNvPr>
          <p:cNvSpPr>
            <a:spLocks noGrp="1"/>
          </p:cNvSpPr>
          <p:nvPr>
            <p:ph type="title"/>
          </p:nvPr>
        </p:nvSpPr>
        <p:spPr>
          <a:xfrm>
            <a:off x="11344" y="873"/>
            <a:ext cx="11515933" cy="730648"/>
          </a:xfrm>
        </p:spPr>
        <p:txBody>
          <a:bodyPr>
            <a:normAutofit/>
          </a:bodyPr>
          <a:lstStyle/>
          <a:p>
            <a:r>
              <a:rPr lang="en-GB" sz="4000" b="1" dirty="0"/>
              <a:t>Northamptonshire Fire and Rescue Service: </a:t>
            </a:r>
            <a:r>
              <a:rPr lang="en-GB" sz="3100" b="1" dirty="0"/>
              <a:t>Public Opinion</a:t>
            </a:r>
            <a:endParaRPr lang="en-GB" sz="4000" b="1" dirty="0"/>
          </a:p>
        </p:txBody>
      </p:sp>
      <p:sp>
        <p:nvSpPr>
          <p:cNvPr id="7" name="TextBox 6">
            <a:extLst>
              <a:ext uri="{FF2B5EF4-FFF2-40B4-BE49-F238E27FC236}">
                <a16:creationId xmlns:a16="http://schemas.microsoft.com/office/drawing/2014/main" id="{970C89E1-82CF-2AC9-072B-258B213F951E}"/>
              </a:ext>
            </a:extLst>
          </p:cNvPr>
          <p:cNvSpPr txBox="1"/>
          <p:nvPr/>
        </p:nvSpPr>
        <p:spPr>
          <a:xfrm>
            <a:off x="-45718" y="731521"/>
            <a:ext cx="4898571" cy="523220"/>
          </a:xfrm>
          <a:prstGeom prst="rect">
            <a:avLst/>
          </a:prstGeom>
          <a:noFill/>
        </p:spPr>
        <p:txBody>
          <a:bodyPr wrap="square">
            <a:spAutoFit/>
          </a:bodyPr>
          <a:lstStyle/>
          <a:p>
            <a:pPr algn="ctr" rtl="0">
              <a:defRPr sz="1200" b="1" i="0" u="none" strike="noStrike" kern="1200" spc="0" baseline="0">
                <a:solidFill>
                  <a:prstClr val="black"/>
                </a:solidFill>
                <a:latin typeface="+mn-lt"/>
                <a:ea typeface="+mn-ea"/>
                <a:cs typeface="+mn-cs"/>
              </a:defRPr>
            </a:pPr>
            <a:r>
              <a:rPr lang="en-GB" sz="1400" b="1" dirty="0">
                <a:solidFill>
                  <a:schemeClr val="tx1"/>
                </a:solidFill>
              </a:rPr>
              <a:t>In your opinion, how good of a job do you think Northamptonshire Fire and Rescue Service are doing? (n=1,588)</a:t>
            </a:r>
          </a:p>
        </p:txBody>
      </p:sp>
      <p:sp>
        <p:nvSpPr>
          <p:cNvPr id="8" name="TextBox 7">
            <a:extLst>
              <a:ext uri="{FF2B5EF4-FFF2-40B4-BE49-F238E27FC236}">
                <a16:creationId xmlns:a16="http://schemas.microsoft.com/office/drawing/2014/main" id="{DD3BC695-6E67-C36A-B40C-8D8950266416}"/>
              </a:ext>
            </a:extLst>
          </p:cNvPr>
          <p:cNvSpPr txBox="1"/>
          <p:nvPr/>
        </p:nvSpPr>
        <p:spPr>
          <a:xfrm>
            <a:off x="5377577" y="731521"/>
            <a:ext cx="6206762" cy="307777"/>
          </a:xfrm>
          <a:prstGeom prst="rect">
            <a:avLst/>
          </a:prstGeom>
          <a:noFill/>
        </p:spPr>
        <p:txBody>
          <a:bodyPr wrap="square">
            <a:spAutoFit/>
          </a:bodyPr>
          <a:lstStyle/>
          <a:p>
            <a:pPr rtl="0">
              <a:defRPr sz="1200" b="1" i="0" u="none" strike="noStrike" kern="1200" spc="0" baseline="0">
                <a:solidFill>
                  <a:prstClr val="black"/>
                </a:solidFill>
                <a:latin typeface="+mn-lt"/>
                <a:ea typeface="+mn-ea"/>
                <a:cs typeface="+mn-cs"/>
              </a:defRPr>
            </a:pPr>
            <a:r>
              <a:rPr lang="en-GB" sz="1400" b="1" dirty="0">
                <a:solidFill>
                  <a:schemeClr val="tx1"/>
                </a:solidFill>
              </a:rPr>
              <a:t>Have you got any further comments you would like to make about NFRS? </a:t>
            </a:r>
          </a:p>
        </p:txBody>
      </p:sp>
      <p:sp>
        <p:nvSpPr>
          <p:cNvPr id="9" name="Arrow: Down 8">
            <a:extLst>
              <a:ext uri="{FF2B5EF4-FFF2-40B4-BE49-F238E27FC236}">
                <a16:creationId xmlns:a16="http://schemas.microsoft.com/office/drawing/2014/main" id="{C9D362E7-15BD-0CC9-64DA-A0A43BEA30B0}"/>
              </a:ext>
            </a:extLst>
          </p:cNvPr>
          <p:cNvSpPr/>
          <p:nvPr/>
        </p:nvSpPr>
        <p:spPr>
          <a:xfrm rot="16200000">
            <a:off x="4851565" y="820193"/>
            <a:ext cx="359864" cy="428549"/>
          </a:xfrm>
          <a:prstGeom prst="downArrow">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C3CD87B6-8E12-59FC-84B7-60E4A6DA35EF}"/>
              </a:ext>
            </a:extLst>
          </p:cNvPr>
          <p:cNvSpPr txBox="1"/>
          <p:nvPr/>
        </p:nvSpPr>
        <p:spPr>
          <a:xfrm>
            <a:off x="5377577" y="998868"/>
            <a:ext cx="6076486" cy="276999"/>
          </a:xfrm>
          <a:prstGeom prst="rect">
            <a:avLst/>
          </a:prstGeom>
          <a:solidFill>
            <a:srgbClr val="990033"/>
          </a:solidFill>
        </p:spPr>
        <p:txBody>
          <a:bodyPr wrap="square" rtlCol="0">
            <a:spAutoFit/>
          </a:bodyPr>
          <a:lstStyle/>
          <a:p>
            <a:r>
              <a:rPr lang="en-GB" sz="1200" dirty="0">
                <a:solidFill>
                  <a:schemeClr val="bg1"/>
                </a:solidFill>
              </a:rPr>
              <a:t>The most common themes of those who said good/excellent were…</a:t>
            </a:r>
          </a:p>
        </p:txBody>
      </p:sp>
      <p:sp>
        <p:nvSpPr>
          <p:cNvPr id="11" name="TextBox 10">
            <a:extLst>
              <a:ext uri="{FF2B5EF4-FFF2-40B4-BE49-F238E27FC236}">
                <a16:creationId xmlns:a16="http://schemas.microsoft.com/office/drawing/2014/main" id="{F2098817-BCF2-9BF7-7A3A-A2E1D1E92367}"/>
              </a:ext>
            </a:extLst>
          </p:cNvPr>
          <p:cNvSpPr txBox="1"/>
          <p:nvPr/>
        </p:nvSpPr>
        <p:spPr>
          <a:xfrm>
            <a:off x="414443" y="4274166"/>
            <a:ext cx="4192378" cy="1938992"/>
          </a:xfrm>
          <a:prstGeom prst="rect">
            <a:avLst/>
          </a:prstGeom>
          <a:solidFill>
            <a:schemeClr val="bg1"/>
          </a:solidFill>
        </p:spPr>
        <p:txBody>
          <a:bodyPr wrap="square" rtlCol="0">
            <a:spAutoFit/>
          </a:bodyPr>
          <a:lstStyle/>
          <a:p>
            <a:r>
              <a:rPr lang="en-GB" sz="1200" b="1" dirty="0"/>
              <a:t>64.8% of participants said that they think NFRS do a good or excellent job. </a:t>
            </a:r>
            <a:r>
              <a:rPr lang="en-GB" sz="1200" dirty="0"/>
              <a:t>Last year, 58.9% said this. </a:t>
            </a:r>
          </a:p>
          <a:p>
            <a:endParaRPr lang="en-GB" sz="1200" b="1" dirty="0">
              <a:highlight>
                <a:srgbClr val="FFFF00"/>
              </a:highlight>
            </a:endParaRPr>
          </a:p>
          <a:p>
            <a:r>
              <a:rPr lang="en-GB" sz="1200" dirty="0"/>
              <a:t>7.7% of the participants were made up of individuals who work for either the OPFCC, Northamptonshire Police or NFRS (see page… for a full breakdown of survey participants). 62.6% of those who work in the organisations said excellent / good. 65.6% of those who do not work for the organisations said excellent/good. 56.0% of those who said prefer not to say said excellent/good. </a:t>
            </a:r>
          </a:p>
        </p:txBody>
      </p:sp>
      <p:sp>
        <p:nvSpPr>
          <p:cNvPr id="20" name="TextBox 19">
            <a:extLst>
              <a:ext uri="{FF2B5EF4-FFF2-40B4-BE49-F238E27FC236}">
                <a16:creationId xmlns:a16="http://schemas.microsoft.com/office/drawing/2014/main" id="{EDAF1B2E-7B1C-7736-BD18-935F372B2918}"/>
              </a:ext>
            </a:extLst>
          </p:cNvPr>
          <p:cNvSpPr txBox="1"/>
          <p:nvPr/>
        </p:nvSpPr>
        <p:spPr>
          <a:xfrm>
            <a:off x="1973019" y="2305180"/>
            <a:ext cx="1268844" cy="830997"/>
          </a:xfrm>
          <a:prstGeom prst="rect">
            <a:avLst/>
          </a:prstGeom>
          <a:noFill/>
        </p:spPr>
        <p:txBody>
          <a:bodyPr wrap="square">
            <a:spAutoFit/>
          </a:bodyPr>
          <a:lstStyle/>
          <a:p>
            <a:pPr algn="ctr" rtl="0">
              <a:defRPr sz="1200" b="1" i="0" u="none" strike="noStrike" kern="1200" spc="0" baseline="0">
                <a:solidFill>
                  <a:prstClr val="black"/>
                </a:solidFill>
                <a:latin typeface="+mn-lt"/>
                <a:ea typeface="+mn-ea"/>
                <a:cs typeface="+mn-cs"/>
              </a:defRPr>
            </a:pPr>
            <a:r>
              <a:rPr lang="en-GB" sz="1600" b="1" dirty="0">
                <a:solidFill>
                  <a:srgbClr val="990033"/>
                </a:solidFill>
              </a:rPr>
              <a:t>64.8% said excellent or good</a:t>
            </a:r>
          </a:p>
        </p:txBody>
      </p:sp>
      <p:sp>
        <p:nvSpPr>
          <p:cNvPr id="3" name="TextBox 2">
            <a:extLst>
              <a:ext uri="{FF2B5EF4-FFF2-40B4-BE49-F238E27FC236}">
                <a16:creationId xmlns:a16="http://schemas.microsoft.com/office/drawing/2014/main" id="{2C8EA6AE-A6C3-9C75-B2A0-016D1EC66411}"/>
              </a:ext>
            </a:extLst>
          </p:cNvPr>
          <p:cNvSpPr txBox="1"/>
          <p:nvPr/>
        </p:nvSpPr>
        <p:spPr>
          <a:xfrm>
            <a:off x="5385901" y="2994767"/>
            <a:ext cx="6068162" cy="276999"/>
          </a:xfrm>
          <a:prstGeom prst="rect">
            <a:avLst/>
          </a:prstGeom>
          <a:solidFill>
            <a:srgbClr val="FFE1E7"/>
          </a:solidFill>
        </p:spPr>
        <p:txBody>
          <a:bodyPr wrap="square" rtlCol="0">
            <a:spAutoFit/>
          </a:bodyPr>
          <a:lstStyle/>
          <a:p>
            <a:r>
              <a:rPr lang="en-GB" sz="1200" dirty="0"/>
              <a:t>The most common themes of those who said fair were…</a:t>
            </a:r>
          </a:p>
        </p:txBody>
      </p:sp>
      <p:sp>
        <p:nvSpPr>
          <p:cNvPr id="6" name="TextBox 5">
            <a:extLst>
              <a:ext uri="{FF2B5EF4-FFF2-40B4-BE49-F238E27FC236}">
                <a16:creationId xmlns:a16="http://schemas.microsoft.com/office/drawing/2014/main" id="{CDE43C7D-B002-E580-F87F-FA97EA98F552}"/>
              </a:ext>
            </a:extLst>
          </p:cNvPr>
          <p:cNvSpPr txBox="1"/>
          <p:nvPr/>
        </p:nvSpPr>
        <p:spPr>
          <a:xfrm>
            <a:off x="5377577" y="4889097"/>
            <a:ext cx="6076486" cy="276999"/>
          </a:xfrm>
          <a:prstGeom prst="rect">
            <a:avLst/>
          </a:prstGeom>
          <a:solidFill>
            <a:schemeClr val="bg1">
              <a:lumMod val="95000"/>
            </a:schemeClr>
          </a:solidFill>
        </p:spPr>
        <p:txBody>
          <a:bodyPr wrap="square" rtlCol="0">
            <a:spAutoFit/>
          </a:bodyPr>
          <a:lstStyle/>
          <a:p>
            <a:r>
              <a:rPr lang="en-GB" sz="1200" dirty="0"/>
              <a:t>The most common themes of those who said poor/very poor were…</a:t>
            </a:r>
          </a:p>
        </p:txBody>
      </p:sp>
      <p:sp>
        <p:nvSpPr>
          <p:cNvPr id="21" name="TextBox 20">
            <a:extLst>
              <a:ext uri="{FF2B5EF4-FFF2-40B4-BE49-F238E27FC236}">
                <a16:creationId xmlns:a16="http://schemas.microsoft.com/office/drawing/2014/main" id="{12AF5FBB-13F8-D682-3715-332928FDD311}"/>
              </a:ext>
            </a:extLst>
          </p:cNvPr>
          <p:cNvSpPr txBox="1"/>
          <p:nvPr/>
        </p:nvSpPr>
        <p:spPr>
          <a:xfrm>
            <a:off x="5553116" y="5185463"/>
            <a:ext cx="2250328" cy="276999"/>
          </a:xfrm>
          <a:prstGeom prst="rect">
            <a:avLst/>
          </a:prstGeom>
          <a:noFill/>
        </p:spPr>
        <p:txBody>
          <a:bodyPr wrap="square" rtlCol="0">
            <a:spAutoFit/>
          </a:bodyPr>
          <a:lstStyle/>
          <a:p>
            <a:r>
              <a:rPr lang="en-GB" sz="1200" b="1" dirty="0"/>
              <a:t>Negative personal experiences </a:t>
            </a:r>
          </a:p>
        </p:txBody>
      </p:sp>
      <p:sp>
        <p:nvSpPr>
          <p:cNvPr id="23" name="TextBox 22">
            <a:extLst>
              <a:ext uri="{FF2B5EF4-FFF2-40B4-BE49-F238E27FC236}">
                <a16:creationId xmlns:a16="http://schemas.microsoft.com/office/drawing/2014/main" id="{8917D8BF-3553-96F8-41A6-15ADCF90BBE4}"/>
              </a:ext>
            </a:extLst>
          </p:cNvPr>
          <p:cNvSpPr txBox="1"/>
          <p:nvPr/>
        </p:nvSpPr>
        <p:spPr>
          <a:xfrm>
            <a:off x="5605465" y="5435210"/>
            <a:ext cx="3235100" cy="646331"/>
          </a:xfrm>
          <a:prstGeom prst="rect">
            <a:avLst/>
          </a:prstGeom>
          <a:noFill/>
        </p:spPr>
        <p:txBody>
          <a:bodyPr wrap="square">
            <a:spAutoFit/>
          </a:bodyPr>
          <a:lstStyle/>
          <a:p>
            <a:r>
              <a:rPr lang="en-GB" sz="1200" b="0" i="0" dirty="0">
                <a:solidFill>
                  <a:srgbClr val="000000"/>
                </a:solidFill>
                <a:effectLst/>
              </a:rPr>
              <a:t>Reaction times are far too slow on the few occasions when our village has needed a response.”</a:t>
            </a:r>
            <a:endParaRPr lang="en-GB" sz="1200" dirty="0"/>
          </a:p>
        </p:txBody>
      </p:sp>
      <p:sp>
        <p:nvSpPr>
          <p:cNvPr id="24" name="TextBox 23">
            <a:extLst>
              <a:ext uri="{FF2B5EF4-FFF2-40B4-BE49-F238E27FC236}">
                <a16:creationId xmlns:a16="http://schemas.microsoft.com/office/drawing/2014/main" id="{C56E1629-9A20-93BE-6FA5-8D8CA8ABFFA0}"/>
              </a:ext>
            </a:extLst>
          </p:cNvPr>
          <p:cNvSpPr txBox="1"/>
          <p:nvPr/>
        </p:nvSpPr>
        <p:spPr>
          <a:xfrm>
            <a:off x="8710984" y="5195584"/>
            <a:ext cx="2905348" cy="276999"/>
          </a:xfrm>
          <a:prstGeom prst="rect">
            <a:avLst/>
          </a:prstGeom>
          <a:noFill/>
        </p:spPr>
        <p:txBody>
          <a:bodyPr wrap="square" rtlCol="0">
            <a:spAutoFit/>
          </a:bodyPr>
          <a:lstStyle/>
          <a:p>
            <a:r>
              <a:rPr lang="en-GB" sz="1200" b="1" dirty="0"/>
              <a:t>Negative culture </a:t>
            </a:r>
          </a:p>
        </p:txBody>
      </p:sp>
      <p:pic>
        <p:nvPicPr>
          <p:cNvPr id="27" name="Picture 26">
            <a:extLst>
              <a:ext uri="{FF2B5EF4-FFF2-40B4-BE49-F238E27FC236}">
                <a16:creationId xmlns:a16="http://schemas.microsoft.com/office/drawing/2014/main" id="{0011A963-15A4-07E3-2C6F-9D0DBF91AAB8}"/>
              </a:ext>
            </a:extLst>
          </p:cNvPr>
          <p:cNvPicPr>
            <a:picLocks noChangeAspect="1"/>
          </p:cNvPicPr>
          <p:nvPr/>
        </p:nvPicPr>
        <p:blipFill>
          <a:blip r:embed="rId4"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5470208" y="5487351"/>
            <a:ext cx="180000" cy="132532"/>
          </a:xfrm>
          <a:prstGeom prst="rect">
            <a:avLst/>
          </a:prstGeom>
          <a:noFill/>
        </p:spPr>
      </p:pic>
      <p:pic>
        <p:nvPicPr>
          <p:cNvPr id="28" name="Picture 27">
            <a:extLst>
              <a:ext uri="{FF2B5EF4-FFF2-40B4-BE49-F238E27FC236}">
                <a16:creationId xmlns:a16="http://schemas.microsoft.com/office/drawing/2014/main" id="{2BB7F769-EBE4-654A-CB29-9B8EA13912A2}"/>
              </a:ext>
            </a:extLst>
          </p:cNvPr>
          <p:cNvPicPr>
            <a:picLocks noChangeAspect="1"/>
          </p:cNvPicPr>
          <p:nvPr/>
        </p:nvPicPr>
        <p:blipFill>
          <a:blip r:embed="rId4"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8666832" y="5466963"/>
            <a:ext cx="180000" cy="132532"/>
          </a:xfrm>
          <a:prstGeom prst="rect">
            <a:avLst/>
          </a:prstGeom>
          <a:noFill/>
        </p:spPr>
      </p:pic>
      <p:sp>
        <p:nvSpPr>
          <p:cNvPr id="30" name="TextBox 29">
            <a:extLst>
              <a:ext uri="{FF2B5EF4-FFF2-40B4-BE49-F238E27FC236}">
                <a16:creationId xmlns:a16="http://schemas.microsoft.com/office/drawing/2014/main" id="{28AD0670-5602-53A8-9603-6EBC564C69D8}"/>
              </a:ext>
            </a:extLst>
          </p:cNvPr>
          <p:cNvSpPr txBox="1"/>
          <p:nvPr/>
        </p:nvSpPr>
        <p:spPr>
          <a:xfrm>
            <a:off x="8815864" y="5421764"/>
            <a:ext cx="2518134" cy="461665"/>
          </a:xfrm>
          <a:prstGeom prst="rect">
            <a:avLst/>
          </a:prstGeom>
          <a:noFill/>
        </p:spPr>
        <p:txBody>
          <a:bodyPr wrap="square">
            <a:spAutoFit/>
          </a:bodyPr>
          <a:lstStyle/>
          <a:p>
            <a:r>
              <a:rPr lang="en-GB" sz="1200" b="0" i="0" dirty="0">
                <a:solidFill>
                  <a:srgbClr val="000000"/>
                </a:solidFill>
                <a:effectLst/>
              </a:rPr>
              <a:t>They are misogynistic and old fashioned. They need to change.”</a:t>
            </a:r>
            <a:endParaRPr lang="en-GB" sz="1200" dirty="0"/>
          </a:p>
        </p:txBody>
      </p:sp>
      <p:sp>
        <p:nvSpPr>
          <p:cNvPr id="33" name="TextBox 32">
            <a:extLst>
              <a:ext uri="{FF2B5EF4-FFF2-40B4-BE49-F238E27FC236}">
                <a16:creationId xmlns:a16="http://schemas.microsoft.com/office/drawing/2014/main" id="{6AA49EDD-919E-7764-308E-4E3FACC8D7A2}"/>
              </a:ext>
            </a:extLst>
          </p:cNvPr>
          <p:cNvSpPr txBox="1"/>
          <p:nvPr/>
        </p:nvSpPr>
        <p:spPr>
          <a:xfrm>
            <a:off x="5566647" y="6047531"/>
            <a:ext cx="5341200" cy="276999"/>
          </a:xfrm>
          <a:prstGeom prst="rect">
            <a:avLst/>
          </a:prstGeom>
          <a:noFill/>
        </p:spPr>
        <p:txBody>
          <a:bodyPr wrap="square">
            <a:spAutoFit/>
          </a:bodyPr>
          <a:lstStyle/>
          <a:p>
            <a:r>
              <a:rPr lang="en-GB" sz="1200" b="1" dirty="0">
                <a:solidFill>
                  <a:srgbClr val="000000"/>
                </a:solidFill>
              </a:rPr>
              <a:t>They need to d</a:t>
            </a:r>
            <a:r>
              <a:rPr lang="en-GB" sz="1200" b="1" i="0" dirty="0">
                <a:solidFill>
                  <a:srgbClr val="000000"/>
                </a:solidFill>
                <a:effectLst/>
              </a:rPr>
              <a:t>o more </a:t>
            </a:r>
            <a:r>
              <a:rPr lang="en-GB" sz="1200" b="1" dirty="0">
                <a:solidFill>
                  <a:srgbClr val="000000"/>
                </a:solidFill>
              </a:rPr>
              <a:t>during their non-deployed time </a:t>
            </a:r>
            <a:endParaRPr lang="en-GB" sz="1200" b="1" dirty="0"/>
          </a:p>
        </p:txBody>
      </p:sp>
      <p:sp>
        <p:nvSpPr>
          <p:cNvPr id="35" name="TextBox 34">
            <a:extLst>
              <a:ext uri="{FF2B5EF4-FFF2-40B4-BE49-F238E27FC236}">
                <a16:creationId xmlns:a16="http://schemas.microsoft.com/office/drawing/2014/main" id="{6111F6CC-3AB4-6ED5-F405-82A7FE1D9BA0}"/>
              </a:ext>
            </a:extLst>
          </p:cNvPr>
          <p:cNvSpPr txBox="1"/>
          <p:nvPr/>
        </p:nvSpPr>
        <p:spPr>
          <a:xfrm>
            <a:off x="5625887" y="6278246"/>
            <a:ext cx="3620750" cy="461665"/>
          </a:xfrm>
          <a:prstGeom prst="rect">
            <a:avLst/>
          </a:prstGeom>
          <a:noFill/>
        </p:spPr>
        <p:txBody>
          <a:bodyPr wrap="square">
            <a:spAutoFit/>
          </a:bodyPr>
          <a:lstStyle/>
          <a:p>
            <a:r>
              <a:rPr lang="en-GB" sz="1200" b="0" i="0" dirty="0">
                <a:solidFill>
                  <a:srgbClr val="000000"/>
                </a:solidFill>
                <a:effectLst/>
              </a:rPr>
              <a:t>There are too many full time fire service staff, who do nothing all day until a fire happens.” </a:t>
            </a:r>
            <a:endParaRPr lang="en-GB" sz="1200" dirty="0"/>
          </a:p>
        </p:txBody>
      </p:sp>
      <p:pic>
        <p:nvPicPr>
          <p:cNvPr id="38" name="Picture 37">
            <a:extLst>
              <a:ext uri="{FF2B5EF4-FFF2-40B4-BE49-F238E27FC236}">
                <a16:creationId xmlns:a16="http://schemas.microsoft.com/office/drawing/2014/main" id="{9F9133AA-2F17-DAE1-29B7-0643CBB7A8AE}"/>
              </a:ext>
            </a:extLst>
          </p:cNvPr>
          <p:cNvPicPr>
            <a:picLocks noChangeAspect="1"/>
          </p:cNvPicPr>
          <p:nvPr/>
        </p:nvPicPr>
        <p:blipFill>
          <a:blip r:embed="rId4"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5483732" y="6333048"/>
            <a:ext cx="180000" cy="132532"/>
          </a:xfrm>
          <a:prstGeom prst="rect">
            <a:avLst/>
          </a:prstGeom>
          <a:noFill/>
        </p:spPr>
      </p:pic>
      <p:sp>
        <p:nvSpPr>
          <p:cNvPr id="40" name="TextBox 39">
            <a:extLst>
              <a:ext uri="{FF2B5EF4-FFF2-40B4-BE49-F238E27FC236}">
                <a16:creationId xmlns:a16="http://schemas.microsoft.com/office/drawing/2014/main" id="{A8128A22-C5E8-6060-0383-C77A0E54A548}"/>
              </a:ext>
            </a:extLst>
          </p:cNvPr>
          <p:cNvSpPr txBox="1"/>
          <p:nvPr/>
        </p:nvSpPr>
        <p:spPr>
          <a:xfrm>
            <a:off x="5436166" y="1266909"/>
            <a:ext cx="3220355" cy="276999"/>
          </a:xfrm>
          <a:prstGeom prst="rect">
            <a:avLst/>
          </a:prstGeom>
          <a:noFill/>
        </p:spPr>
        <p:txBody>
          <a:bodyPr wrap="square" rtlCol="0">
            <a:spAutoFit/>
          </a:bodyPr>
          <a:lstStyle/>
          <a:p>
            <a:r>
              <a:rPr lang="en-GB" sz="1200" b="1" dirty="0"/>
              <a:t>They provide a first-class service </a:t>
            </a:r>
          </a:p>
        </p:txBody>
      </p:sp>
      <p:sp>
        <p:nvSpPr>
          <p:cNvPr id="42" name="TextBox 41">
            <a:extLst>
              <a:ext uri="{FF2B5EF4-FFF2-40B4-BE49-F238E27FC236}">
                <a16:creationId xmlns:a16="http://schemas.microsoft.com/office/drawing/2014/main" id="{3AA0595B-E99C-CBA6-7DE4-DE310C960128}"/>
              </a:ext>
            </a:extLst>
          </p:cNvPr>
          <p:cNvSpPr txBox="1"/>
          <p:nvPr/>
        </p:nvSpPr>
        <p:spPr>
          <a:xfrm>
            <a:off x="5527093" y="1538833"/>
            <a:ext cx="2968354" cy="461665"/>
          </a:xfrm>
          <a:prstGeom prst="rect">
            <a:avLst/>
          </a:prstGeom>
          <a:noFill/>
        </p:spPr>
        <p:txBody>
          <a:bodyPr wrap="square">
            <a:spAutoFit/>
          </a:bodyPr>
          <a:lstStyle/>
          <a:p>
            <a:r>
              <a:rPr lang="en-GB" sz="1200" b="0" i="0" dirty="0">
                <a:solidFill>
                  <a:srgbClr val="000000"/>
                </a:solidFill>
                <a:effectLst/>
              </a:rPr>
              <a:t>Their response and commitment and professionalism is second to none .”</a:t>
            </a:r>
            <a:endParaRPr lang="en-GB" sz="1200" dirty="0"/>
          </a:p>
        </p:txBody>
      </p:sp>
      <p:sp>
        <p:nvSpPr>
          <p:cNvPr id="46" name="TextBox 45">
            <a:extLst>
              <a:ext uri="{FF2B5EF4-FFF2-40B4-BE49-F238E27FC236}">
                <a16:creationId xmlns:a16="http://schemas.microsoft.com/office/drawing/2014/main" id="{B0CF86D4-FA1C-6073-B644-F6FB7F77D0BB}"/>
              </a:ext>
            </a:extLst>
          </p:cNvPr>
          <p:cNvSpPr txBox="1"/>
          <p:nvPr/>
        </p:nvSpPr>
        <p:spPr>
          <a:xfrm>
            <a:off x="5545537" y="2240848"/>
            <a:ext cx="2808941" cy="646331"/>
          </a:xfrm>
          <a:prstGeom prst="rect">
            <a:avLst/>
          </a:prstGeom>
          <a:noFill/>
        </p:spPr>
        <p:txBody>
          <a:bodyPr wrap="square">
            <a:spAutoFit/>
          </a:bodyPr>
          <a:lstStyle/>
          <a:p>
            <a:r>
              <a:rPr lang="en-GB" sz="1200" b="0" i="0" dirty="0">
                <a:solidFill>
                  <a:srgbClr val="000000"/>
                </a:solidFill>
                <a:effectLst/>
              </a:rPr>
              <a:t>They are attempting to provide as good a service as possible within the financial constraints that they have .”</a:t>
            </a:r>
            <a:endParaRPr lang="en-GB" sz="1200" dirty="0"/>
          </a:p>
        </p:txBody>
      </p:sp>
      <p:sp>
        <p:nvSpPr>
          <p:cNvPr id="47" name="TextBox 46">
            <a:extLst>
              <a:ext uri="{FF2B5EF4-FFF2-40B4-BE49-F238E27FC236}">
                <a16:creationId xmlns:a16="http://schemas.microsoft.com/office/drawing/2014/main" id="{37271D92-03F3-CE09-B7F0-147C82C9A043}"/>
              </a:ext>
            </a:extLst>
          </p:cNvPr>
          <p:cNvSpPr txBox="1"/>
          <p:nvPr/>
        </p:nvSpPr>
        <p:spPr>
          <a:xfrm>
            <a:off x="5494898" y="2019857"/>
            <a:ext cx="3051253" cy="276999"/>
          </a:xfrm>
          <a:prstGeom prst="rect">
            <a:avLst/>
          </a:prstGeom>
          <a:noFill/>
        </p:spPr>
        <p:txBody>
          <a:bodyPr wrap="square" rtlCol="0">
            <a:spAutoFit/>
          </a:bodyPr>
          <a:lstStyle/>
          <a:p>
            <a:r>
              <a:rPr lang="en-GB" sz="1200" b="1" dirty="0"/>
              <a:t>More funding needed to reach full potential</a:t>
            </a:r>
          </a:p>
        </p:txBody>
      </p:sp>
      <p:sp>
        <p:nvSpPr>
          <p:cNvPr id="48" name="TextBox 47">
            <a:extLst>
              <a:ext uri="{FF2B5EF4-FFF2-40B4-BE49-F238E27FC236}">
                <a16:creationId xmlns:a16="http://schemas.microsoft.com/office/drawing/2014/main" id="{87D4F5C0-C2CA-D806-C0D3-B82827A5A4F6}"/>
              </a:ext>
            </a:extLst>
          </p:cNvPr>
          <p:cNvSpPr txBox="1"/>
          <p:nvPr/>
        </p:nvSpPr>
        <p:spPr>
          <a:xfrm>
            <a:off x="8656521" y="1256083"/>
            <a:ext cx="3220355" cy="276999"/>
          </a:xfrm>
          <a:prstGeom prst="rect">
            <a:avLst/>
          </a:prstGeom>
          <a:noFill/>
        </p:spPr>
        <p:txBody>
          <a:bodyPr wrap="square" rtlCol="0">
            <a:spAutoFit/>
          </a:bodyPr>
          <a:lstStyle/>
          <a:p>
            <a:r>
              <a:rPr lang="en-GB" sz="1200" b="1" dirty="0"/>
              <a:t>They are reliable and dependable </a:t>
            </a:r>
          </a:p>
        </p:txBody>
      </p:sp>
      <p:sp>
        <p:nvSpPr>
          <p:cNvPr id="52" name="TextBox 51">
            <a:extLst>
              <a:ext uri="{FF2B5EF4-FFF2-40B4-BE49-F238E27FC236}">
                <a16:creationId xmlns:a16="http://schemas.microsoft.com/office/drawing/2014/main" id="{193C365E-7495-1FBB-5006-A45E25371945}"/>
              </a:ext>
            </a:extLst>
          </p:cNvPr>
          <p:cNvSpPr txBox="1"/>
          <p:nvPr/>
        </p:nvSpPr>
        <p:spPr>
          <a:xfrm>
            <a:off x="8815864" y="1534744"/>
            <a:ext cx="2768475" cy="461665"/>
          </a:xfrm>
          <a:prstGeom prst="rect">
            <a:avLst/>
          </a:prstGeom>
          <a:noFill/>
        </p:spPr>
        <p:txBody>
          <a:bodyPr wrap="square">
            <a:spAutoFit/>
          </a:bodyPr>
          <a:lstStyle/>
          <a:p>
            <a:r>
              <a:rPr lang="en-GB" sz="1200" b="0" i="0" dirty="0">
                <a:solidFill>
                  <a:srgbClr val="000000"/>
                </a:solidFill>
                <a:effectLst/>
              </a:rPr>
              <a:t>They are there when you need them and make sure we are safe.” </a:t>
            </a:r>
            <a:endParaRPr lang="en-GB" sz="1200" dirty="0"/>
          </a:p>
        </p:txBody>
      </p:sp>
      <p:sp>
        <p:nvSpPr>
          <p:cNvPr id="54" name="TextBox 53">
            <a:extLst>
              <a:ext uri="{FF2B5EF4-FFF2-40B4-BE49-F238E27FC236}">
                <a16:creationId xmlns:a16="http://schemas.microsoft.com/office/drawing/2014/main" id="{54ECB745-7C3F-B63B-DAFD-0C997F977952}"/>
              </a:ext>
            </a:extLst>
          </p:cNvPr>
          <p:cNvSpPr txBox="1"/>
          <p:nvPr/>
        </p:nvSpPr>
        <p:spPr>
          <a:xfrm>
            <a:off x="8815864" y="2254814"/>
            <a:ext cx="2808941" cy="646331"/>
          </a:xfrm>
          <a:prstGeom prst="rect">
            <a:avLst/>
          </a:prstGeom>
          <a:noFill/>
        </p:spPr>
        <p:txBody>
          <a:bodyPr wrap="square">
            <a:spAutoFit/>
          </a:bodyPr>
          <a:lstStyle/>
          <a:p>
            <a:r>
              <a:rPr lang="en-GB" sz="1200" b="0" i="0" dirty="0">
                <a:solidFill>
                  <a:srgbClr val="000000"/>
                </a:solidFill>
                <a:effectLst/>
              </a:rPr>
              <a:t>I have read in the news/media how they have risen to the occasion when their services were required.”</a:t>
            </a:r>
            <a:endParaRPr lang="en-GB" sz="1200" dirty="0"/>
          </a:p>
        </p:txBody>
      </p:sp>
      <p:sp>
        <p:nvSpPr>
          <p:cNvPr id="55" name="TextBox 54">
            <a:extLst>
              <a:ext uri="{FF2B5EF4-FFF2-40B4-BE49-F238E27FC236}">
                <a16:creationId xmlns:a16="http://schemas.microsoft.com/office/drawing/2014/main" id="{EEE221D6-9FBD-1B44-1120-113A620F212D}"/>
              </a:ext>
            </a:extLst>
          </p:cNvPr>
          <p:cNvSpPr txBox="1"/>
          <p:nvPr/>
        </p:nvSpPr>
        <p:spPr>
          <a:xfrm>
            <a:off x="8682044" y="1996420"/>
            <a:ext cx="3065250" cy="276999"/>
          </a:xfrm>
          <a:prstGeom prst="rect">
            <a:avLst/>
          </a:prstGeom>
          <a:noFill/>
        </p:spPr>
        <p:txBody>
          <a:bodyPr wrap="square" rtlCol="0">
            <a:spAutoFit/>
          </a:bodyPr>
          <a:lstStyle/>
          <a:p>
            <a:r>
              <a:rPr lang="en-GB" sz="1200" b="1" dirty="0">
                <a:solidFill>
                  <a:srgbClr val="000000"/>
                </a:solidFill>
              </a:rPr>
              <a:t>Positive media portrayal </a:t>
            </a:r>
            <a:endParaRPr lang="en-GB" sz="1200" b="1" dirty="0"/>
          </a:p>
        </p:txBody>
      </p:sp>
      <p:pic>
        <p:nvPicPr>
          <p:cNvPr id="58" name="Picture 57">
            <a:extLst>
              <a:ext uri="{FF2B5EF4-FFF2-40B4-BE49-F238E27FC236}">
                <a16:creationId xmlns:a16="http://schemas.microsoft.com/office/drawing/2014/main" id="{C9E0A950-ECFE-1356-67F9-018AD9FC3FB3}"/>
              </a:ext>
            </a:extLst>
          </p:cNvPr>
          <p:cNvPicPr>
            <a:picLocks noChangeAspect="1"/>
          </p:cNvPicPr>
          <p:nvPr/>
        </p:nvPicPr>
        <p:blipFill>
          <a:blip r:embed="rId4"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5397806" y="1543940"/>
            <a:ext cx="180000" cy="132532"/>
          </a:xfrm>
          <a:prstGeom prst="rect">
            <a:avLst/>
          </a:prstGeom>
          <a:noFill/>
        </p:spPr>
      </p:pic>
      <p:pic>
        <p:nvPicPr>
          <p:cNvPr id="61" name="Picture 60">
            <a:extLst>
              <a:ext uri="{FF2B5EF4-FFF2-40B4-BE49-F238E27FC236}">
                <a16:creationId xmlns:a16="http://schemas.microsoft.com/office/drawing/2014/main" id="{F1FCDCE2-8E05-E72A-BC1A-D3BEC91D8C99}"/>
              </a:ext>
            </a:extLst>
          </p:cNvPr>
          <p:cNvPicPr>
            <a:picLocks noChangeAspect="1"/>
          </p:cNvPicPr>
          <p:nvPr/>
        </p:nvPicPr>
        <p:blipFill>
          <a:blip r:embed="rId4"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8656521" y="1553573"/>
            <a:ext cx="180000" cy="132532"/>
          </a:xfrm>
          <a:prstGeom prst="rect">
            <a:avLst/>
          </a:prstGeom>
          <a:noFill/>
        </p:spPr>
      </p:pic>
      <p:pic>
        <p:nvPicPr>
          <p:cNvPr id="62" name="Picture 61">
            <a:extLst>
              <a:ext uri="{FF2B5EF4-FFF2-40B4-BE49-F238E27FC236}">
                <a16:creationId xmlns:a16="http://schemas.microsoft.com/office/drawing/2014/main" id="{7CD16582-5739-0748-A4FC-CBB293072098}"/>
              </a:ext>
            </a:extLst>
          </p:cNvPr>
          <p:cNvPicPr>
            <a:picLocks noChangeAspect="1"/>
          </p:cNvPicPr>
          <p:nvPr/>
        </p:nvPicPr>
        <p:blipFill>
          <a:blip r:embed="rId4"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5418422" y="2257153"/>
            <a:ext cx="180000" cy="132532"/>
          </a:xfrm>
          <a:prstGeom prst="rect">
            <a:avLst/>
          </a:prstGeom>
          <a:noFill/>
        </p:spPr>
      </p:pic>
      <p:sp>
        <p:nvSpPr>
          <p:cNvPr id="63" name="TextBox 62">
            <a:extLst>
              <a:ext uri="{FF2B5EF4-FFF2-40B4-BE49-F238E27FC236}">
                <a16:creationId xmlns:a16="http://schemas.microsoft.com/office/drawing/2014/main" id="{816A1999-65B8-E066-1E1D-071684071333}"/>
              </a:ext>
            </a:extLst>
          </p:cNvPr>
          <p:cNvSpPr txBox="1"/>
          <p:nvPr/>
        </p:nvSpPr>
        <p:spPr>
          <a:xfrm>
            <a:off x="5377577" y="3275079"/>
            <a:ext cx="6261429" cy="830997"/>
          </a:xfrm>
          <a:prstGeom prst="rect">
            <a:avLst/>
          </a:prstGeom>
          <a:noFill/>
        </p:spPr>
        <p:txBody>
          <a:bodyPr wrap="square" rtlCol="0">
            <a:spAutoFit/>
          </a:bodyPr>
          <a:lstStyle/>
          <a:p>
            <a:r>
              <a:rPr lang="en-GB" sz="1200" dirty="0"/>
              <a:t>The main themes included there being </a:t>
            </a:r>
            <a:r>
              <a:rPr lang="en-GB" sz="1200" b="1" dirty="0"/>
              <a:t>room for improvement, such as using non-deployed time better e.g. to provide support to other emergency services. </a:t>
            </a:r>
            <a:r>
              <a:rPr lang="en-GB" sz="1200" dirty="0"/>
              <a:t>There were also comments about </a:t>
            </a:r>
            <a:r>
              <a:rPr lang="en-GB" sz="1200" b="1" dirty="0"/>
              <a:t>management being poor </a:t>
            </a:r>
            <a:r>
              <a:rPr lang="en-GB" sz="1200" dirty="0"/>
              <a:t>and there being a </a:t>
            </a:r>
            <a:r>
              <a:rPr lang="en-GB" sz="1200" b="1" dirty="0"/>
              <a:t>lack of resources. </a:t>
            </a:r>
            <a:r>
              <a:rPr lang="en-GB" sz="1200" dirty="0"/>
              <a:t>Frequent comments stated that people </a:t>
            </a:r>
            <a:r>
              <a:rPr lang="en-GB" sz="1200" b="1" dirty="0"/>
              <a:t>hadn’t needed them so were not sure. </a:t>
            </a:r>
          </a:p>
        </p:txBody>
      </p:sp>
      <p:sp>
        <p:nvSpPr>
          <p:cNvPr id="70" name="TextBox 69">
            <a:extLst>
              <a:ext uri="{FF2B5EF4-FFF2-40B4-BE49-F238E27FC236}">
                <a16:creationId xmlns:a16="http://schemas.microsoft.com/office/drawing/2014/main" id="{E7FA96ED-7BE9-16F2-FAF4-75F4A17C11D2}"/>
              </a:ext>
            </a:extLst>
          </p:cNvPr>
          <p:cNvSpPr txBox="1"/>
          <p:nvPr/>
        </p:nvSpPr>
        <p:spPr>
          <a:xfrm>
            <a:off x="8956561" y="4116736"/>
            <a:ext cx="2396223" cy="646331"/>
          </a:xfrm>
          <a:prstGeom prst="rect">
            <a:avLst/>
          </a:prstGeom>
          <a:noFill/>
        </p:spPr>
        <p:txBody>
          <a:bodyPr wrap="square">
            <a:spAutoFit/>
          </a:bodyPr>
          <a:lstStyle/>
          <a:p>
            <a:r>
              <a:rPr lang="en-GB" sz="1200" b="0" i="0" dirty="0">
                <a:solidFill>
                  <a:srgbClr val="000000"/>
                </a:solidFill>
                <a:effectLst/>
              </a:rPr>
              <a:t>I have no experience of needing their services, but I hear no complaints.”</a:t>
            </a:r>
            <a:endParaRPr lang="en-GB" sz="1200" dirty="0"/>
          </a:p>
        </p:txBody>
      </p:sp>
      <p:pic>
        <p:nvPicPr>
          <p:cNvPr id="71" name="Picture 70">
            <a:extLst>
              <a:ext uri="{FF2B5EF4-FFF2-40B4-BE49-F238E27FC236}">
                <a16:creationId xmlns:a16="http://schemas.microsoft.com/office/drawing/2014/main" id="{D08192E7-239F-518B-2533-00893A8602E0}"/>
              </a:ext>
            </a:extLst>
          </p:cNvPr>
          <p:cNvPicPr>
            <a:picLocks noChangeAspect="1"/>
          </p:cNvPicPr>
          <p:nvPr/>
        </p:nvPicPr>
        <p:blipFill>
          <a:blip r:embed="rId4"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5470208" y="4221461"/>
            <a:ext cx="180000" cy="132532"/>
          </a:xfrm>
          <a:prstGeom prst="rect">
            <a:avLst/>
          </a:prstGeom>
          <a:noFill/>
        </p:spPr>
      </p:pic>
      <p:sp>
        <p:nvSpPr>
          <p:cNvPr id="73" name="TextBox 72">
            <a:extLst>
              <a:ext uri="{FF2B5EF4-FFF2-40B4-BE49-F238E27FC236}">
                <a16:creationId xmlns:a16="http://schemas.microsoft.com/office/drawing/2014/main" id="{F3F2E5B3-2678-4C00-AD93-4DBC3290C7D9}"/>
              </a:ext>
            </a:extLst>
          </p:cNvPr>
          <p:cNvSpPr txBox="1"/>
          <p:nvPr/>
        </p:nvSpPr>
        <p:spPr>
          <a:xfrm>
            <a:off x="5663606" y="4118834"/>
            <a:ext cx="3006313" cy="646331"/>
          </a:xfrm>
          <a:prstGeom prst="rect">
            <a:avLst/>
          </a:prstGeom>
          <a:noFill/>
        </p:spPr>
        <p:txBody>
          <a:bodyPr wrap="square">
            <a:spAutoFit/>
          </a:bodyPr>
          <a:lstStyle/>
          <a:p>
            <a:r>
              <a:rPr lang="en-GB" sz="1200" b="0" i="0" dirty="0">
                <a:solidFill>
                  <a:srgbClr val="000000"/>
                </a:solidFill>
                <a:effectLst/>
              </a:rPr>
              <a:t>They do what is required of them. I do not believe they go above and beyond what is expected of them.”</a:t>
            </a:r>
            <a:endParaRPr lang="en-GB" sz="1200" dirty="0"/>
          </a:p>
        </p:txBody>
      </p:sp>
      <p:pic>
        <p:nvPicPr>
          <p:cNvPr id="74" name="Picture 73">
            <a:extLst>
              <a:ext uri="{FF2B5EF4-FFF2-40B4-BE49-F238E27FC236}">
                <a16:creationId xmlns:a16="http://schemas.microsoft.com/office/drawing/2014/main" id="{9FC40A64-4A32-486D-5E99-849C735CC681}"/>
              </a:ext>
            </a:extLst>
          </p:cNvPr>
          <p:cNvPicPr>
            <a:picLocks noChangeAspect="1"/>
          </p:cNvPicPr>
          <p:nvPr/>
        </p:nvPicPr>
        <p:blipFill>
          <a:blip r:embed="rId4"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8746521" y="4195238"/>
            <a:ext cx="180000" cy="132532"/>
          </a:xfrm>
          <a:prstGeom prst="rect">
            <a:avLst/>
          </a:prstGeom>
          <a:noFill/>
        </p:spPr>
      </p:pic>
      <p:pic>
        <p:nvPicPr>
          <p:cNvPr id="2" name="Picture 1">
            <a:extLst>
              <a:ext uri="{FF2B5EF4-FFF2-40B4-BE49-F238E27FC236}">
                <a16:creationId xmlns:a16="http://schemas.microsoft.com/office/drawing/2014/main" id="{9D13B16D-2E62-7F2A-08A3-0A83EE933250}"/>
              </a:ext>
            </a:extLst>
          </p:cNvPr>
          <p:cNvPicPr>
            <a:picLocks noChangeAspect="1"/>
          </p:cNvPicPr>
          <p:nvPr/>
        </p:nvPicPr>
        <p:blipFill>
          <a:blip r:embed="rId4"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8669919" y="2284195"/>
            <a:ext cx="180000" cy="132532"/>
          </a:xfrm>
          <a:prstGeom prst="rect">
            <a:avLst/>
          </a:prstGeom>
          <a:noFill/>
        </p:spPr>
      </p:pic>
      <p:sp>
        <p:nvSpPr>
          <p:cNvPr id="26" name="Arc 25">
            <a:extLst>
              <a:ext uri="{FF2B5EF4-FFF2-40B4-BE49-F238E27FC236}">
                <a16:creationId xmlns:a16="http://schemas.microsoft.com/office/drawing/2014/main" id="{106D2BEF-DA85-B6B1-2A85-962D644B1010}"/>
              </a:ext>
            </a:extLst>
          </p:cNvPr>
          <p:cNvSpPr/>
          <p:nvPr/>
        </p:nvSpPr>
        <p:spPr>
          <a:xfrm>
            <a:off x="1950432" y="2025173"/>
            <a:ext cx="1360452" cy="1382955"/>
          </a:xfrm>
          <a:prstGeom prst="arc">
            <a:avLst>
              <a:gd name="adj1" fmla="val 16200000"/>
              <a:gd name="adj2" fmla="val 8451134"/>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2117838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id="{9FDFB92B-F0BC-E48F-9D6A-3A033C75CAA7}"/>
              </a:ext>
            </a:extLst>
          </p:cNvPr>
          <p:cNvGraphicFramePr>
            <a:graphicFrameLocks/>
          </p:cNvGraphicFramePr>
          <p:nvPr>
            <p:extLst>
              <p:ext uri="{D42A27DB-BD31-4B8C-83A1-F6EECF244321}">
                <p14:modId xmlns:p14="http://schemas.microsoft.com/office/powerpoint/2010/main" val="1528623595"/>
              </p:ext>
            </p:extLst>
          </p:nvPr>
        </p:nvGraphicFramePr>
        <p:xfrm>
          <a:off x="3679371" y="1047189"/>
          <a:ext cx="7993224" cy="3759081"/>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51C3755B-74E5-4DB5-96FE-6CA9075CA77A}"/>
              </a:ext>
            </a:extLst>
          </p:cNvPr>
          <p:cNvSpPr>
            <a:spLocks noGrp="1"/>
          </p:cNvSpPr>
          <p:nvPr>
            <p:ph type="title"/>
          </p:nvPr>
        </p:nvSpPr>
        <p:spPr>
          <a:xfrm>
            <a:off x="4777" y="27450"/>
            <a:ext cx="10350260" cy="621133"/>
          </a:xfrm>
        </p:spPr>
        <p:txBody>
          <a:bodyPr>
            <a:noAutofit/>
          </a:bodyPr>
          <a:lstStyle/>
          <a:p>
            <a:r>
              <a:rPr lang="en-GB" b="1" dirty="0"/>
              <a:t>Northamptonshire Police: </a:t>
            </a:r>
            <a:r>
              <a:rPr lang="en-GB" sz="3600" b="1" dirty="0"/>
              <a:t>Precept Question</a:t>
            </a:r>
            <a:endParaRPr lang="en-GB" b="1" dirty="0"/>
          </a:p>
        </p:txBody>
      </p:sp>
      <p:sp>
        <p:nvSpPr>
          <p:cNvPr id="49" name="TextBox 48">
            <a:extLst>
              <a:ext uri="{FF2B5EF4-FFF2-40B4-BE49-F238E27FC236}">
                <a16:creationId xmlns:a16="http://schemas.microsoft.com/office/drawing/2014/main" id="{AFC89CF4-6234-1BA2-A3A6-FEE3D76E8BC2}"/>
              </a:ext>
            </a:extLst>
          </p:cNvPr>
          <p:cNvSpPr txBox="1"/>
          <p:nvPr/>
        </p:nvSpPr>
        <p:spPr>
          <a:xfrm>
            <a:off x="3679371" y="4762714"/>
            <a:ext cx="7284098" cy="1938992"/>
          </a:xfrm>
          <a:prstGeom prst="rect">
            <a:avLst/>
          </a:prstGeom>
          <a:solidFill>
            <a:schemeClr val="accent3">
              <a:lumMod val="20000"/>
              <a:lumOff val="80000"/>
            </a:schemeClr>
          </a:solidFill>
        </p:spPr>
        <p:txBody>
          <a:bodyPr wrap="square" rtlCol="0">
            <a:spAutoFit/>
          </a:bodyPr>
          <a:lstStyle/>
          <a:p>
            <a:r>
              <a:rPr lang="en-GB" sz="1200" b="1" dirty="0"/>
              <a:t>57.3% of participants said they would be willing to pay the increase of £15, or more than that. 36.4% said they would not be willing to pay any more for policing than they do now. 6.3% said they did not know</a:t>
            </a:r>
            <a:r>
              <a:rPr lang="en-GB" sz="1200" dirty="0"/>
              <a:t>.</a:t>
            </a:r>
          </a:p>
          <a:p>
            <a:endParaRPr lang="en-GB" sz="1200" dirty="0"/>
          </a:p>
          <a:p>
            <a:r>
              <a:rPr lang="en-GB" sz="1200" dirty="0"/>
              <a:t>Last year, 49.7% said they would be willing to pay the £15 increase or more. </a:t>
            </a:r>
          </a:p>
          <a:p>
            <a:endParaRPr lang="en-GB" sz="1200" dirty="0"/>
          </a:p>
          <a:p>
            <a:r>
              <a:rPr lang="en-GB" sz="1200" dirty="0"/>
              <a:t>8.3% of the participants (123) were made up of individuals who work for either the OPFCC, Northamptonshire Police or Northamptonshire Fire and Rescue Service (see page 4 for a full breakdown of survey participants). Therefore, these participants were removed from the analysis to ensure that they did not skew results. However, this did not make a significant difference to the findings. When taking out those who said they worked for one of the 3 organisations, 57.0% still said they would be willing to pay the £15 or more.</a:t>
            </a:r>
            <a:endParaRPr lang="en-GB" sz="1200" dirty="0">
              <a:solidFill>
                <a:srgbClr val="C00000"/>
              </a:solidFill>
            </a:endParaRPr>
          </a:p>
        </p:txBody>
      </p:sp>
      <p:sp>
        <p:nvSpPr>
          <p:cNvPr id="3" name="TextBox 2">
            <a:extLst>
              <a:ext uri="{FF2B5EF4-FFF2-40B4-BE49-F238E27FC236}">
                <a16:creationId xmlns:a16="http://schemas.microsoft.com/office/drawing/2014/main" id="{A1DB0047-CC2B-8921-2A3C-5A16B37A8EB3}"/>
              </a:ext>
            </a:extLst>
          </p:cNvPr>
          <p:cNvSpPr txBox="1"/>
          <p:nvPr/>
        </p:nvSpPr>
        <p:spPr>
          <a:xfrm>
            <a:off x="102326" y="847303"/>
            <a:ext cx="3168000" cy="3477875"/>
          </a:xfrm>
          <a:prstGeom prst="rect">
            <a:avLst/>
          </a:prstGeom>
          <a:noFill/>
        </p:spPr>
        <p:txBody>
          <a:bodyPr wrap="square">
            <a:spAutoFit/>
          </a:bodyPr>
          <a:lstStyle/>
          <a:p>
            <a:r>
              <a:rPr lang="en-GB" sz="1100" b="1" dirty="0"/>
              <a:t>The following background information was outlined for survey participants prior to them answering the precept question:</a:t>
            </a:r>
          </a:p>
          <a:p>
            <a:endParaRPr lang="en-GB" sz="1100" b="1" dirty="0"/>
          </a:p>
          <a:p>
            <a:r>
              <a:rPr lang="en-GB" sz="1100" dirty="0"/>
              <a:t>Northamptonshire Police has an annual budget of £183.0 million – around 44% of this comes from the precept you pay through your council tax, with the rest coming from central government grants.</a:t>
            </a:r>
            <a:br>
              <a:rPr lang="en-GB" sz="1100" dirty="0"/>
            </a:br>
            <a:br>
              <a:rPr lang="en-GB" sz="1100" dirty="0"/>
            </a:br>
            <a:r>
              <a:rPr lang="en-GB" sz="1100" dirty="0"/>
              <a:t>We are waiting to hear from the Government what level of precept increase is available to Commissioners, but our current assumptions show Police would require an increase of at least £15 for Band D to deliver the priorities outlined in my Police, Fire and Crime Plan, and maintain officer numbers.</a:t>
            </a:r>
            <a:br>
              <a:rPr lang="en-GB" sz="1100" dirty="0"/>
            </a:br>
            <a:br>
              <a:rPr lang="en-GB" sz="1100" dirty="0"/>
            </a:br>
            <a:r>
              <a:rPr lang="en-GB" sz="1100" dirty="0"/>
              <a:t>An extra £15 for a Band D household would increase the rate to £321.04, an increase of 4.9% or an extra 29p per week for an average Band D property and across all properties as follows:</a:t>
            </a:r>
          </a:p>
        </p:txBody>
      </p:sp>
      <p:pic>
        <p:nvPicPr>
          <p:cNvPr id="4" name="Picture 3">
            <a:extLst>
              <a:ext uri="{FF2B5EF4-FFF2-40B4-BE49-F238E27FC236}">
                <a16:creationId xmlns:a16="http://schemas.microsoft.com/office/drawing/2014/main" id="{0F7C7AAF-49F9-78F4-9E38-E213B7C3BB46}"/>
              </a:ext>
            </a:extLst>
          </p:cNvPr>
          <p:cNvPicPr>
            <a:picLocks noChangeAspect="1"/>
          </p:cNvPicPr>
          <p:nvPr/>
        </p:nvPicPr>
        <p:blipFill>
          <a:blip r:embed="rId4"/>
          <a:stretch>
            <a:fillRect/>
          </a:stretch>
        </p:blipFill>
        <p:spPr>
          <a:xfrm>
            <a:off x="368962" y="4491231"/>
            <a:ext cx="2598284" cy="2254032"/>
          </a:xfrm>
          <a:prstGeom prst="rect">
            <a:avLst/>
          </a:prstGeom>
        </p:spPr>
      </p:pic>
      <p:sp>
        <p:nvSpPr>
          <p:cNvPr id="5" name="TextBox 4">
            <a:extLst>
              <a:ext uri="{FF2B5EF4-FFF2-40B4-BE49-F238E27FC236}">
                <a16:creationId xmlns:a16="http://schemas.microsoft.com/office/drawing/2014/main" id="{0BB7B2B6-4FB5-7EE4-C01E-62F5A8C8FB2F}"/>
              </a:ext>
            </a:extLst>
          </p:cNvPr>
          <p:cNvSpPr txBox="1"/>
          <p:nvPr/>
        </p:nvSpPr>
        <p:spPr>
          <a:xfrm>
            <a:off x="3839566" y="756043"/>
            <a:ext cx="7589759" cy="523220"/>
          </a:xfrm>
          <a:prstGeom prst="rect">
            <a:avLst/>
          </a:prstGeom>
          <a:noFill/>
        </p:spPr>
        <p:txBody>
          <a:bodyPr wrap="square">
            <a:spAutoFit/>
          </a:bodyPr>
          <a:lstStyle/>
          <a:p>
            <a:pPr rtl="0">
              <a:defRPr sz="1100" b="0" i="0" u="none" strike="noStrike" kern="1200" spc="0" baseline="0">
                <a:solidFill>
                  <a:prstClr val="black">
                    <a:lumMod val="65000"/>
                    <a:lumOff val="35000"/>
                  </a:prstClr>
                </a:solidFill>
                <a:latin typeface="+mn-lt"/>
                <a:ea typeface="+mn-ea"/>
                <a:cs typeface="+mn-cs"/>
              </a:defRPr>
            </a:pPr>
            <a:r>
              <a:rPr lang="en-GB" sz="1400" b="1" dirty="0">
                <a:solidFill>
                  <a:schemeClr val="tx1">
                    <a:lumMod val="95000"/>
                    <a:lumOff val="5000"/>
                  </a:schemeClr>
                </a:solidFill>
              </a:rPr>
              <a:t>They were then asked: C</a:t>
            </a:r>
            <a:r>
              <a:rPr lang="en-GB" sz="1400" b="1" i="0" baseline="0" dirty="0">
                <a:solidFill>
                  <a:schemeClr val="tx1">
                    <a:lumMod val="95000"/>
                    <a:lumOff val="5000"/>
                  </a:schemeClr>
                </a:solidFill>
                <a:effectLst/>
              </a:rPr>
              <a:t>onsidering this, which one of the following statements best represents your views? (n=1,686)</a:t>
            </a:r>
            <a:endParaRPr lang="en-GB" sz="1400" b="1" dirty="0">
              <a:solidFill>
                <a:schemeClr val="tx1">
                  <a:lumMod val="95000"/>
                  <a:lumOff val="5000"/>
                </a:schemeClr>
              </a:solidFill>
              <a:effectLst/>
            </a:endParaRPr>
          </a:p>
        </p:txBody>
      </p:sp>
      <p:sp>
        <p:nvSpPr>
          <p:cNvPr id="6" name="TextBox 5">
            <a:extLst>
              <a:ext uri="{FF2B5EF4-FFF2-40B4-BE49-F238E27FC236}">
                <a16:creationId xmlns:a16="http://schemas.microsoft.com/office/drawing/2014/main" id="{63DB6CEC-199B-040A-EBD6-21B6440F382E}"/>
              </a:ext>
            </a:extLst>
          </p:cNvPr>
          <p:cNvSpPr txBox="1"/>
          <p:nvPr/>
        </p:nvSpPr>
        <p:spPr>
          <a:xfrm>
            <a:off x="3937807" y="2406223"/>
            <a:ext cx="4232953" cy="276999"/>
          </a:xfrm>
          <a:prstGeom prst="rect">
            <a:avLst/>
          </a:prstGeom>
          <a:noFill/>
        </p:spPr>
        <p:txBody>
          <a:bodyPr wrap="square" rtlCol="0">
            <a:spAutoFit/>
          </a:bodyPr>
          <a:lstStyle/>
          <a:p>
            <a:r>
              <a:rPr lang="en-GB" sz="1200" b="1" dirty="0">
                <a:ea typeface="Verdana" panose="020B0604030504040204" pitchFamily="34" charset="0"/>
              </a:rPr>
              <a:t>57.3% said they would be prepared to pay an increase</a:t>
            </a:r>
          </a:p>
        </p:txBody>
      </p:sp>
      <p:cxnSp>
        <p:nvCxnSpPr>
          <p:cNvPr id="9" name="Straight Arrow Connector 8">
            <a:extLst>
              <a:ext uri="{FF2B5EF4-FFF2-40B4-BE49-F238E27FC236}">
                <a16:creationId xmlns:a16="http://schemas.microsoft.com/office/drawing/2014/main" id="{3E63A85C-3258-3799-1942-856C100F3EBD}"/>
              </a:ext>
            </a:extLst>
          </p:cNvPr>
          <p:cNvCxnSpPr>
            <a:cxnSpLocks/>
          </p:cNvCxnSpPr>
          <p:nvPr/>
        </p:nvCxnSpPr>
        <p:spPr>
          <a:xfrm flipV="1">
            <a:off x="3919145" y="2442341"/>
            <a:ext cx="4284000" cy="436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2" name="TextBox 11">
            <a:extLst>
              <a:ext uri="{FF2B5EF4-FFF2-40B4-BE49-F238E27FC236}">
                <a16:creationId xmlns:a16="http://schemas.microsoft.com/office/drawing/2014/main" id="{AD0B1569-879F-C274-497C-0ED718E30F98}"/>
              </a:ext>
            </a:extLst>
          </p:cNvPr>
          <p:cNvSpPr txBox="1"/>
          <p:nvPr/>
        </p:nvSpPr>
        <p:spPr>
          <a:xfrm>
            <a:off x="3750136" y="3226476"/>
            <a:ext cx="7993224" cy="246221"/>
          </a:xfrm>
          <a:prstGeom prst="rect">
            <a:avLst/>
          </a:prstGeom>
          <a:noFill/>
        </p:spPr>
        <p:txBody>
          <a:bodyPr wrap="square">
            <a:spAutoFit/>
          </a:bodyPr>
          <a:lstStyle/>
          <a:p>
            <a:r>
              <a:rPr lang="en-GB" sz="1000" dirty="0"/>
              <a:t>Every £1 (0.3%) increase in Band D council tax would raise a further £0.26m each year which could be used towards additional investment in policing.</a:t>
            </a:r>
          </a:p>
        </p:txBody>
      </p:sp>
      <p:sp>
        <p:nvSpPr>
          <p:cNvPr id="14" name="TextBox 13">
            <a:extLst>
              <a:ext uri="{FF2B5EF4-FFF2-40B4-BE49-F238E27FC236}">
                <a16:creationId xmlns:a16="http://schemas.microsoft.com/office/drawing/2014/main" id="{87367E13-FE42-71D2-3110-8B3823DEABE2}"/>
              </a:ext>
            </a:extLst>
          </p:cNvPr>
          <p:cNvSpPr txBox="1"/>
          <p:nvPr/>
        </p:nvSpPr>
        <p:spPr>
          <a:xfrm>
            <a:off x="3755586" y="3662123"/>
            <a:ext cx="7833029" cy="400110"/>
          </a:xfrm>
          <a:prstGeom prst="rect">
            <a:avLst/>
          </a:prstGeom>
          <a:noFill/>
        </p:spPr>
        <p:txBody>
          <a:bodyPr wrap="square">
            <a:spAutoFit/>
          </a:bodyPr>
          <a:lstStyle/>
          <a:p>
            <a:r>
              <a:rPr lang="en-GB" sz="1000" dirty="0"/>
              <a:t>This 4.9% increase will go some way towards meeting the unavoidable cost pressures in 2025/26. While additional savings will be needed, the Police Fire and Crime Commissioner will be able sustain 1,500 police officers and increasing their presence in neighbourhoods for as long as possible.</a:t>
            </a:r>
          </a:p>
        </p:txBody>
      </p:sp>
      <p:sp>
        <p:nvSpPr>
          <p:cNvPr id="16" name="TextBox 15">
            <a:extLst>
              <a:ext uri="{FF2B5EF4-FFF2-40B4-BE49-F238E27FC236}">
                <a16:creationId xmlns:a16="http://schemas.microsoft.com/office/drawing/2014/main" id="{397048C0-FA34-FE7D-1F41-BF465EB715D8}"/>
              </a:ext>
            </a:extLst>
          </p:cNvPr>
          <p:cNvSpPr txBox="1"/>
          <p:nvPr/>
        </p:nvSpPr>
        <p:spPr>
          <a:xfrm>
            <a:off x="3759466" y="4119523"/>
            <a:ext cx="7829149" cy="400110"/>
          </a:xfrm>
          <a:prstGeom prst="rect">
            <a:avLst/>
          </a:prstGeom>
          <a:noFill/>
        </p:spPr>
        <p:txBody>
          <a:bodyPr wrap="square">
            <a:spAutoFit/>
          </a:bodyPr>
          <a:lstStyle/>
          <a:p>
            <a:r>
              <a:rPr lang="en-GB" sz="1000" dirty="0"/>
              <a:t>If there was no increase in council tax, savings of over £10m would need to be made every year, and this would affect delivery of key priorities laid out in the plan and impact frontline policing services and police officer numbers.</a:t>
            </a:r>
          </a:p>
        </p:txBody>
      </p:sp>
    </p:spTree>
    <p:extLst>
      <p:ext uri="{BB962C8B-B14F-4D97-AF65-F5344CB8AC3E}">
        <p14:creationId xmlns:p14="http://schemas.microsoft.com/office/powerpoint/2010/main" val="2907018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781AFD6-9496-005D-4F9C-DD95F16A31D1}"/>
              </a:ext>
            </a:extLst>
          </p:cNvPr>
          <p:cNvSpPr txBox="1">
            <a:spLocks/>
          </p:cNvSpPr>
          <p:nvPr/>
        </p:nvSpPr>
        <p:spPr>
          <a:xfrm>
            <a:off x="4777" y="27450"/>
            <a:ext cx="10350260" cy="62113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a:t>Northamptonshire Police: </a:t>
            </a:r>
            <a:r>
              <a:rPr lang="en-GB" sz="3600" b="1"/>
              <a:t>Precept Question</a:t>
            </a:r>
            <a:endParaRPr lang="en-GB" b="1" dirty="0"/>
          </a:p>
        </p:txBody>
      </p:sp>
      <p:sp>
        <p:nvSpPr>
          <p:cNvPr id="5" name="TextBox 4">
            <a:extLst>
              <a:ext uri="{FF2B5EF4-FFF2-40B4-BE49-F238E27FC236}">
                <a16:creationId xmlns:a16="http://schemas.microsoft.com/office/drawing/2014/main" id="{65CF695D-938F-DD6C-90EF-4AAD8CA2CF8F}"/>
              </a:ext>
            </a:extLst>
          </p:cNvPr>
          <p:cNvSpPr txBox="1"/>
          <p:nvPr/>
        </p:nvSpPr>
        <p:spPr>
          <a:xfrm>
            <a:off x="19455" y="609821"/>
            <a:ext cx="10350260" cy="307777"/>
          </a:xfrm>
          <a:prstGeom prst="rect">
            <a:avLst/>
          </a:prstGeom>
          <a:noFill/>
        </p:spPr>
        <p:txBody>
          <a:bodyPr wrap="square">
            <a:spAutoFit/>
          </a:bodyPr>
          <a:lstStyle/>
          <a:p>
            <a:pPr rtl="0">
              <a:defRPr sz="1200" b="1" i="0" u="none" strike="noStrike" kern="1200" spc="0" baseline="0">
                <a:solidFill>
                  <a:prstClr val="black"/>
                </a:solidFill>
                <a:latin typeface="+mn-lt"/>
                <a:ea typeface="+mn-ea"/>
                <a:cs typeface="+mn-cs"/>
              </a:defRPr>
            </a:pPr>
            <a:r>
              <a:rPr lang="en-GB" sz="1400" b="1" dirty="0">
                <a:solidFill>
                  <a:schemeClr val="tx1"/>
                </a:solidFill>
              </a:rPr>
              <a:t>Have you got any further comments you would like to make about funding for Northamptonshire police? (n=882)</a:t>
            </a:r>
          </a:p>
        </p:txBody>
      </p:sp>
      <p:sp>
        <p:nvSpPr>
          <p:cNvPr id="6" name="TextBox 5">
            <a:extLst>
              <a:ext uri="{FF2B5EF4-FFF2-40B4-BE49-F238E27FC236}">
                <a16:creationId xmlns:a16="http://schemas.microsoft.com/office/drawing/2014/main" id="{BA0CE11D-864B-3C78-0E83-3F8D9F3EC2D1}"/>
              </a:ext>
            </a:extLst>
          </p:cNvPr>
          <p:cNvSpPr txBox="1"/>
          <p:nvPr/>
        </p:nvSpPr>
        <p:spPr>
          <a:xfrm>
            <a:off x="102634" y="904355"/>
            <a:ext cx="5821372" cy="738664"/>
          </a:xfrm>
          <a:prstGeom prst="rect">
            <a:avLst/>
          </a:prstGeom>
          <a:solidFill>
            <a:srgbClr val="002060"/>
          </a:solidFill>
        </p:spPr>
        <p:txBody>
          <a:bodyPr wrap="square">
            <a:spAutoFit/>
          </a:bodyPr>
          <a:lstStyle/>
          <a:p>
            <a:r>
              <a:rPr lang="en-GB" sz="1400" dirty="0">
                <a:solidFill>
                  <a:schemeClr val="bg1"/>
                </a:solidFill>
              </a:rPr>
              <a:t>Those who said: </a:t>
            </a:r>
            <a:r>
              <a:rPr lang="en-GB" sz="1400" b="1" dirty="0">
                <a:solidFill>
                  <a:schemeClr val="bg1"/>
                </a:solidFill>
              </a:rPr>
              <a:t>“I don’t think the Police are funded enough in Northamptonshire and I would be prepared to pay more than £15 towards them if it were possible.”</a:t>
            </a:r>
            <a:r>
              <a:rPr lang="en-GB" sz="1400" dirty="0">
                <a:solidFill>
                  <a:schemeClr val="bg1"/>
                </a:solidFill>
              </a:rPr>
              <a:t> Top Themes:</a:t>
            </a:r>
          </a:p>
        </p:txBody>
      </p:sp>
      <p:sp>
        <p:nvSpPr>
          <p:cNvPr id="7" name="TextBox 6">
            <a:extLst>
              <a:ext uri="{FF2B5EF4-FFF2-40B4-BE49-F238E27FC236}">
                <a16:creationId xmlns:a16="http://schemas.microsoft.com/office/drawing/2014/main" id="{637CB493-96E6-64AB-BD49-DFF18F3D6560}"/>
              </a:ext>
            </a:extLst>
          </p:cNvPr>
          <p:cNvSpPr txBox="1"/>
          <p:nvPr/>
        </p:nvSpPr>
        <p:spPr>
          <a:xfrm>
            <a:off x="6151880" y="904359"/>
            <a:ext cx="5243805" cy="738664"/>
          </a:xfrm>
          <a:prstGeom prst="rect">
            <a:avLst/>
          </a:prstGeom>
          <a:solidFill>
            <a:srgbClr val="0070C0"/>
          </a:solidFill>
        </p:spPr>
        <p:txBody>
          <a:bodyPr wrap="square">
            <a:spAutoFit/>
          </a:bodyPr>
          <a:lstStyle/>
          <a:p>
            <a:r>
              <a:rPr lang="en-GB" sz="1400" dirty="0">
                <a:solidFill>
                  <a:schemeClr val="bg1"/>
                </a:solidFill>
              </a:rPr>
              <a:t>Those who said: </a:t>
            </a:r>
            <a:r>
              <a:rPr lang="en-GB" sz="1400" b="1" dirty="0">
                <a:solidFill>
                  <a:schemeClr val="bg1"/>
                </a:solidFill>
              </a:rPr>
              <a:t>“I would be prepared to pay an increase of £15 a year for Policing.”</a:t>
            </a:r>
            <a:r>
              <a:rPr lang="en-GB" sz="1400" dirty="0">
                <a:solidFill>
                  <a:schemeClr val="bg1"/>
                </a:solidFill>
              </a:rPr>
              <a:t> Top Themes:</a:t>
            </a:r>
          </a:p>
          <a:p>
            <a:endParaRPr lang="en-GB" sz="1400" dirty="0">
              <a:solidFill>
                <a:schemeClr val="bg1"/>
              </a:solidFill>
            </a:endParaRPr>
          </a:p>
        </p:txBody>
      </p:sp>
      <p:sp>
        <p:nvSpPr>
          <p:cNvPr id="2" name="TextBox 1">
            <a:extLst>
              <a:ext uri="{FF2B5EF4-FFF2-40B4-BE49-F238E27FC236}">
                <a16:creationId xmlns:a16="http://schemas.microsoft.com/office/drawing/2014/main" id="{09CDCE00-0D01-8D99-80F9-482E99402FB3}"/>
              </a:ext>
            </a:extLst>
          </p:cNvPr>
          <p:cNvSpPr txBox="1"/>
          <p:nvPr/>
        </p:nvSpPr>
        <p:spPr>
          <a:xfrm>
            <a:off x="288321" y="1701798"/>
            <a:ext cx="5565051" cy="523220"/>
          </a:xfrm>
          <a:prstGeom prst="rect">
            <a:avLst/>
          </a:prstGeom>
          <a:noFill/>
        </p:spPr>
        <p:txBody>
          <a:bodyPr wrap="square">
            <a:spAutoFit/>
          </a:bodyPr>
          <a:lstStyle/>
          <a:p>
            <a:r>
              <a:rPr lang="en-GB" sz="1400" b="1" dirty="0"/>
              <a:t>Because I do not think the police are funded enough / the police need adequate funding:</a:t>
            </a:r>
          </a:p>
        </p:txBody>
      </p:sp>
      <p:sp>
        <p:nvSpPr>
          <p:cNvPr id="3" name="TextBox 2">
            <a:extLst>
              <a:ext uri="{FF2B5EF4-FFF2-40B4-BE49-F238E27FC236}">
                <a16:creationId xmlns:a16="http://schemas.microsoft.com/office/drawing/2014/main" id="{7FF90AE4-B243-9F25-3ACB-A0772C7B6EDD}"/>
              </a:ext>
            </a:extLst>
          </p:cNvPr>
          <p:cNvSpPr txBox="1"/>
          <p:nvPr/>
        </p:nvSpPr>
        <p:spPr>
          <a:xfrm>
            <a:off x="260327" y="2831532"/>
            <a:ext cx="5328712" cy="307777"/>
          </a:xfrm>
          <a:prstGeom prst="rect">
            <a:avLst/>
          </a:prstGeom>
          <a:noFill/>
        </p:spPr>
        <p:txBody>
          <a:bodyPr wrap="square">
            <a:spAutoFit/>
          </a:bodyPr>
          <a:lstStyle/>
          <a:p>
            <a:r>
              <a:rPr lang="en-GB" sz="1400" b="1" dirty="0"/>
              <a:t>Because we need a more visible policing presence:</a:t>
            </a:r>
          </a:p>
        </p:txBody>
      </p:sp>
      <p:sp>
        <p:nvSpPr>
          <p:cNvPr id="11" name="TextBox 10">
            <a:extLst>
              <a:ext uri="{FF2B5EF4-FFF2-40B4-BE49-F238E27FC236}">
                <a16:creationId xmlns:a16="http://schemas.microsoft.com/office/drawing/2014/main" id="{65BBDE83-9593-039F-156A-7555ACE3D624}"/>
              </a:ext>
            </a:extLst>
          </p:cNvPr>
          <p:cNvSpPr txBox="1"/>
          <p:nvPr/>
        </p:nvSpPr>
        <p:spPr>
          <a:xfrm>
            <a:off x="283392" y="4342830"/>
            <a:ext cx="5628550" cy="261610"/>
          </a:xfrm>
          <a:prstGeom prst="rect">
            <a:avLst/>
          </a:prstGeom>
          <a:noFill/>
        </p:spPr>
        <p:txBody>
          <a:bodyPr wrap="square">
            <a:spAutoFit/>
          </a:bodyPr>
          <a:lstStyle/>
          <a:p>
            <a:r>
              <a:rPr lang="en-GB" sz="1100" b="0" i="0" dirty="0">
                <a:solidFill>
                  <a:srgbClr val="000000"/>
                </a:solidFill>
                <a:effectLst/>
              </a:rPr>
              <a:t>I expect good public services and expect to pay to fund them properly.”</a:t>
            </a:r>
            <a:endParaRPr lang="en-GB" sz="1100" dirty="0"/>
          </a:p>
        </p:txBody>
      </p:sp>
      <p:pic>
        <p:nvPicPr>
          <p:cNvPr id="17" name="Picture 16">
            <a:extLst>
              <a:ext uri="{FF2B5EF4-FFF2-40B4-BE49-F238E27FC236}">
                <a16:creationId xmlns:a16="http://schemas.microsoft.com/office/drawing/2014/main" id="{20AC1274-FC6E-8DD9-0D7E-6B6BB9D048D4}"/>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103116" y="2181084"/>
            <a:ext cx="199630" cy="146985"/>
          </a:xfrm>
          <a:prstGeom prst="rect">
            <a:avLst/>
          </a:prstGeom>
          <a:noFill/>
        </p:spPr>
      </p:pic>
      <p:sp>
        <p:nvSpPr>
          <p:cNvPr id="19" name="TextBox 18">
            <a:extLst>
              <a:ext uri="{FF2B5EF4-FFF2-40B4-BE49-F238E27FC236}">
                <a16:creationId xmlns:a16="http://schemas.microsoft.com/office/drawing/2014/main" id="{37662859-D66F-895B-B2E0-0EA0988762CD}"/>
              </a:ext>
            </a:extLst>
          </p:cNvPr>
          <p:cNvSpPr txBox="1"/>
          <p:nvPr/>
        </p:nvSpPr>
        <p:spPr>
          <a:xfrm>
            <a:off x="281810" y="3452874"/>
            <a:ext cx="5630132" cy="430887"/>
          </a:xfrm>
          <a:prstGeom prst="rect">
            <a:avLst/>
          </a:prstGeom>
          <a:noFill/>
        </p:spPr>
        <p:txBody>
          <a:bodyPr wrap="square">
            <a:spAutoFit/>
          </a:bodyPr>
          <a:lstStyle/>
          <a:p>
            <a:r>
              <a:rPr lang="en-GB" sz="1100" b="0" i="0" dirty="0">
                <a:solidFill>
                  <a:srgbClr val="000000"/>
                </a:solidFill>
                <a:effectLst/>
              </a:rPr>
              <a:t>There just aren't enough visible police. I would be annoyed though if I paid more council tax and I didn't see any difference.”</a:t>
            </a:r>
            <a:endParaRPr lang="en-GB" sz="1100" dirty="0"/>
          </a:p>
        </p:txBody>
      </p:sp>
      <p:pic>
        <p:nvPicPr>
          <p:cNvPr id="22" name="Picture 21">
            <a:extLst>
              <a:ext uri="{FF2B5EF4-FFF2-40B4-BE49-F238E27FC236}">
                <a16:creationId xmlns:a16="http://schemas.microsoft.com/office/drawing/2014/main" id="{04BB0077-11A7-A272-741A-A5E6B9ABF44B}"/>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130982" y="3510240"/>
            <a:ext cx="180000" cy="132532"/>
          </a:xfrm>
          <a:prstGeom prst="rect">
            <a:avLst/>
          </a:prstGeom>
          <a:noFill/>
        </p:spPr>
      </p:pic>
      <p:sp>
        <p:nvSpPr>
          <p:cNvPr id="25" name="TextBox 24">
            <a:extLst>
              <a:ext uri="{FF2B5EF4-FFF2-40B4-BE49-F238E27FC236}">
                <a16:creationId xmlns:a16="http://schemas.microsoft.com/office/drawing/2014/main" id="{6286F9EF-68FB-A4B1-12E7-2D1F2271D492}"/>
              </a:ext>
            </a:extLst>
          </p:cNvPr>
          <p:cNvSpPr txBox="1"/>
          <p:nvPr/>
        </p:nvSpPr>
        <p:spPr>
          <a:xfrm>
            <a:off x="268504" y="3884279"/>
            <a:ext cx="5328712" cy="523220"/>
          </a:xfrm>
          <a:prstGeom prst="rect">
            <a:avLst/>
          </a:prstGeom>
          <a:noFill/>
        </p:spPr>
        <p:txBody>
          <a:bodyPr wrap="square">
            <a:spAutoFit/>
          </a:bodyPr>
          <a:lstStyle/>
          <a:p>
            <a:r>
              <a:rPr lang="en-GB" sz="1400" b="1" dirty="0"/>
              <a:t>‘You get what you pay for’: I would be prepared to pay more if we get a better service:</a:t>
            </a:r>
          </a:p>
        </p:txBody>
      </p:sp>
      <p:sp>
        <p:nvSpPr>
          <p:cNvPr id="27" name="TextBox 26">
            <a:extLst>
              <a:ext uri="{FF2B5EF4-FFF2-40B4-BE49-F238E27FC236}">
                <a16:creationId xmlns:a16="http://schemas.microsoft.com/office/drawing/2014/main" id="{054E1C54-775D-283F-E078-F6304D2BD9EC}"/>
              </a:ext>
            </a:extLst>
          </p:cNvPr>
          <p:cNvSpPr txBox="1"/>
          <p:nvPr/>
        </p:nvSpPr>
        <p:spPr>
          <a:xfrm>
            <a:off x="307562" y="2187327"/>
            <a:ext cx="5565051" cy="261610"/>
          </a:xfrm>
          <a:prstGeom prst="rect">
            <a:avLst/>
          </a:prstGeom>
          <a:noFill/>
        </p:spPr>
        <p:txBody>
          <a:bodyPr wrap="square">
            <a:spAutoFit/>
          </a:bodyPr>
          <a:lstStyle/>
          <a:p>
            <a:r>
              <a:rPr lang="en-GB" sz="1100" b="0" i="0" dirty="0">
                <a:solidFill>
                  <a:srgbClr val="000000"/>
                </a:solidFill>
                <a:effectLst/>
              </a:rPr>
              <a:t>I don't think the police have enough money for what they are expected to do.”</a:t>
            </a:r>
            <a:endParaRPr lang="en-GB" sz="1100" dirty="0"/>
          </a:p>
        </p:txBody>
      </p:sp>
      <p:pic>
        <p:nvPicPr>
          <p:cNvPr id="35" name="Picture 34">
            <a:extLst>
              <a:ext uri="{FF2B5EF4-FFF2-40B4-BE49-F238E27FC236}">
                <a16:creationId xmlns:a16="http://schemas.microsoft.com/office/drawing/2014/main" id="{CDAD1710-3857-FAFC-F1D7-2835A9BB5F7F}"/>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102634" y="4405159"/>
            <a:ext cx="180000" cy="132532"/>
          </a:xfrm>
          <a:prstGeom prst="rect">
            <a:avLst/>
          </a:prstGeom>
          <a:noFill/>
        </p:spPr>
      </p:pic>
      <p:sp>
        <p:nvSpPr>
          <p:cNvPr id="48" name="TextBox 47">
            <a:extLst>
              <a:ext uri="{FF2B5EF4-FFF2-40B4-BE49-F238E27FC236}">
                <a16:creationId xmlns:a16="http://schemas.microsoft.com/office/drawing/2014/main" id="{3B3B0B6C-877A-05D4-821B-08759DA4554F}"/>
              </a:ext>
            </a:extLst>
          </p:cNvPr>
          <p:cNvSpPr txBox="1"/>
          <p:nvPr/>
        </p:nvSpPr>
        <p:spPr>
          <a:xfrm>
            <a:off x="6165487" y="1694306"/>
            <a:ext cx="5578670" cy="307777"/>
          </a:xfrm>
          <a:prstGeom prst="rect">
            <a:avLst/>
          </a:prstGeom>
          <a:noFill/>
        </p:spPr>
        <p:txBody>
          <a:bodyPr wrap="square">
            <a:spAutoFit/>
          </a:bodyPr>
          <a:lstStyle/>
          <a:p>
            <a:r>
              <a:rPr lang="en-GB" sz="1400" b="1" dirty="0"/>
              <a:t>Conditional: I will pay it, but I want to see improved services:</a:t>
            </a:r>
          </a:p>
        </p:txBody>
      </p:sp>
      <p:sp>
        <p:nvSpPr>
          <p:cNvPr id="49" name="TextBox 48">
            <a:extLst>
              <a:ext uri="{FF2B5EF4-FFF2-40B4-BE49-F238E27FC236}">
                <a16:creationId xmlns:a16="http://schemas.microsoft.com/office/drawing/2014/main" id="{B4918E65-59C3-06AE-884D-A655EC39D02C}"/>
              </a:ext>
            </a:extLst>
          </p:cNvPr>
          <p:cNvSpPr txBox="1"/>
          <p:nvPr/>
        </p:nvSpPr>
        <p:spPr>
          <a:xfrm>
            <a:off x="6156752" y="2789158"/>
            <a:ext cx="5209685" cy="307777"/>
          </a:xfrm>
          <a:prstGeom prst="rect">
            <a:avLst/>
          </a:prstGeom>
          <a:noFill/>
        </p:spPr>
        <p:txBody>
          <a:bodyPr wrap="square">
            <a:spAutoFit/>
          </a:bodyPr>
          <a:lstStyle/>
          <a:p>
            <a:r>
              <a:rPr lang="en-GB" sz="1400" b="1" dirty="0"/>
              <a:t>Spend the money wisely and do not waste it:</a:t>
            </a:r>
          </a:p>
        </p:txBody>
      </p:sp>
      <p:sp>
        <p:nvSpPr>
          <p:cNvPr id="50" name="TextBox 49">
            <a:extLst>
              <a:ext uri="{FF2B5EF4-FFF2-40B4-BE49-F238E27FC236}">
                <a16:creationId xmlns:a16="http://schemas.microsoft.com/office/drawing/2014/main" id="{381E626D-520C-05E2-7C64-80DF23BB72F2}"/>
              </a:ext>
            </a:extLst>
          </p:cNvPr>
          <p:cNvSpPr txBox="1"/>
          <p:nvPr/>
        </p:nvSpPr>
        <p:spPr>
          <a:xfrm>
            <a:off x="6165486" y="4007239"/>
            <a:ext cx="5097179" cy="307777"/>
          </a:xfrm>
          <a:prstGeom prst="rect">
            <a:avLst/>
          </a:prstGeom>
          <a:noFill/>
        </p:spPr>
        <p:txBody>
          <a:bodyPr wrap="square">
            <a:spAutoFit/>
          </a:bodyPr>
          <a:lstStyle/>
          <a:p>
            <a:r>
              <a:rPr lang="en-GB" sz="1400" b="1" dirty="0"/>
              <a:t>Neighbourhood policing and police visibility is important:</a:t>
            </a:r>
          </a:p>
        </p:txBody>
      </p:sp>
      <p:pic>
        <p:nvPicPr>
          <p:cNvPr id="20" name="Picture 19">
            <a:extLst>
              <a:ext uri="{FF2B5EF4-FFF2-40B4-BE49-F238E27FC236}">
                <a16:creationId xmlns:a16="http://schemas.microsoft.com/office/drawing/2014/main" id="{F21D03B8-ED4C-2A20-9DD8-EA77C4095590}"/>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120454" y="2040532"/>
            <a:ext cx="180000" cy="132532"/>
          </a:xfrm>
          <a:prstGeom prst="rect">
            <a:avLst/>
          </a:prstGeom>
          <a:noFill/>
        </p:spPr>
      </p:pic>
      <p:sp>
        <p:nvSpPr>
          <p:cNvPr id="28" name="TextBox 27">
            <a:extLst>
              <a:ext uri="{FF2B5EF4-FFF2-40B4-BE49-F238E27FC236}">
                <a16:creationId xmlns:a16="http://schemas.microsoft.com/office/drawing/2014/main" id="{7BEE38BF-26CD-462C-2595-3086FFD23EFA}"/>
              </a:ext>
            </a:extLst>
          </p:cNvPr>
          <p:cNvSpPr txBox="1"/>
          <p:nvPr/>
        </p:nvSpPr>
        <p:spPr>
          <a:xfrm>
            <a:off x="6298504" y="1980726"/>
            <a:ext cx="5422111" cy="600164"/>
          </a:xfrm>
          <a:prstGeom prst="rect">
            <a:avLst/>
          </a:prstGeom>
          <a:noFill/>
        </p:spPr>
        <p:txBody>
          <a:bodyPr wrap="square">
            <a:spAutoFit/>
          </a:bodyPr>
          <a:lstStyle/>
          <a:p>
            <a:r>
              <a:rPr lang="en-GB" sz="1100" b="0" i="0" dirty="0">
                <a:solidFill>
                  <a:srgbClr val="000000"/>
                </a:solidFill>
                <a:effectLst/>
              </a:rPr>
              <a:t>I’m prepared to start at £15 but I’d like to see genuine results with the additional funding suspended if the public aren’t shown tangible improvements. This additional fee shouldn’t be a given going forward, it should be based upon outcomes.”</a:t>
            </a:r>
            <a:endParaRPr lang="en-GB" sz="1100" dirty="0"/>
          </a:p>
        </p:txBody>
      </p:sp>
      <p:pic>
        <p:nvPicPr>
          <p:cNvPr id="38" name="Picture 37">
            <a:extLst>
              <a:ext uri="{FF2B5EF4-FFF2-40B4-BE49-F238E27FC236}">
                <a16:creationId xmlns:a16="http://schemas.microsoft.com/office/drawing/2014/main" id="{2DB12042-837F-E46A-D9CD-2455EC346F74}"/>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118504" y="3099620"/>
            <a:ext cx="180000" cy="132532"/>
          </a:xfrm>
          <a:prstGeom prst="rect">
            <a:avLst/>
          </a:prstGeom>
          <a:noFill/>
        </p:spPr>
      </p:pic>
      <p:pic>
        <p:nvPicPr>
          <p:cNvPr id="58" name="Picture 57">
            <a:extLst>
              <a:ext uri="{FF2B5EF4-FFF2-40B4-BE49-F238E27FC236}">
                <a16:creationId xmlns:a16="http://schemas.microsoft.com/office/drawing/2014/main" id="{10C2A441-820F-CA45-BE81-3CB672E172B8}"/>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111579" y="4314030"/>
            <a:ext cx="180000" cy="132532"/>
          </a:xfrm>
          <a:prstGeom prst="rect">
            <a:avLst/>
          </a:prstGeom>
          <a:noFill/>
        </p:spPr>
      </p:pic>
      <p:sp>
        <p:nvSpPr>
          <p:cNvPr id="9" name="TextBox 8">
            <a:extLst>
              <a:ext uri="{FF2B5EF4-FFF2-40B4-BE49-F238E27FC236}">
                <a16:creationId xmlns:a16="http://schemas.microsoft.com/office/drawing/2014/main" id="{067B280D-59B7-C2D3-FBF9-3B23930AB799}"/>
              </a:ext>
            </a:extLst>
          </p:cNvPr>
          <p:cNvSpPr txBox="1"/>
          <p:nvPr/>
        </p:nvSpPr>
        <p:spPr>
          <a:xfrm>
            <a:off x="290345" y="5047791"/>
            <a:ext cx="5840962" cy="307777"/>
          </a:xfrm>
          <a:prstGeom prst="rect">
            <a:avLst/>
          </a:prstGeom>
          <a:noFill/>
        </p:spPr>
        <p:txBody>
          <a:bodyPr wrap="square">
            <a:spAutoFit/>
          </a:bodyPr>
          <a:lstStyle/>
          <a:p>
            <a:r>
              <a:rPr lang="en-GB" sz="1400" b="1" dirty="0"/>
              <a:t>I want to feel safe:</a:t>
            </a:r>
          </a:p>
        </p:txBody>
      </p:sp>
      <p:sp>
        <p:nvSpPr>
          <p:cNvPr id="12" name="TextBox 11">
            <a:extLst>
              <a:ext uri="{FF2B5EF4-FFF2-40B4-BE49-F238E27FC236}">
                <a16:creationId xmlns:a16="http://schemas.microsoft.com/office/drawing/2014/main" id="{54320647-DD78-BC9D-CD9B-9DE9EEA116AF}"/>
              </a:ext>
            </a:extLst>
          </p:cNvPr>
          <p:cNvSpPr txBox="1"/>
          <p:nvPr/>
        </p:nvSpPr>
        <p:spPr>
          <a:xfrm>
            <a:off x="102634" y="6067666"/>
            <a:ext cx="5648485" cy="830997"/>
          </a:xfrm>
          <a:prstGeom prst="rect">
            <a:avLst/>
          </a:prstGeom>
          <a:noFill/>
        </p:spPr>
        <p:txBody>
          <a:bodyPr wrap="square">
            <a:spAutoFit/>
          </a:bodyPr>
          <a:lstStyle/>
          <a:p>
            <a:r>
              <a:rPr lang="en-GB" sz="1200" b="1" dirty="0"/>
              <a:t>Other, less frequently mentioned themes included: the police provide a vital service, because we need more officers, the money paid should be spent wisely (no waste), the police need to tackle more crime and take more action. Some also thought government funding was too low and the need to fund locally. </a:t>
            </a:r>
          </a:p>
        </p:txBody>
      </p:sp>
      <p:sp>
        <p:nvSpPr>
          <p:cNvPr id="13" name="TextBox 12">
            <a:extLst>
              <a:ext uri="{FF2B5EF4-FFF2-40B4-BE49-F238E27FC236}">
                <a16:creationId xmlns:a16="http://schemas.microsoft.com/office/drawing/2014/main" id="{5E42B4F3-3A30-2623-784F-03355D9D44A3}"/>
              </a:ext>
            </a:extLst>
          </p:cNvPr>
          <p:cNvSpPr txBox="1"/>
          <p:nvPr/>
        </p:nvSpPr>
        <p:spPr>
          <a:xfrm>
            <a:off x="307562" y="2375404"/>
            <a:ext cx="5565051" cy="261610"/>
          </a:xfrm>
          <a:prstGeom prst="rect">
            <a:avLst/>
          </a:prstGeom>
          <a:noFill/>
        </p:spPr>
        <p:txBody>
          <a:bodyPr wrap="square">
            <a:spAutoFit/>
          </a:bodyPr>
          <a:lstStyle/>
          <a:p>
            <a:r>
              <a:rPr lang="en-GB" sz="1100" b="0" i="0" dirty="0">
                <a:solidFill>
                  <a:srgbClr val="000000"/>
                </a:solidFill>
                <a:effectLst/>
              </a:rPr>
              <a:t>Good policing requires adequate resources.”</a:t>
            </a:r>
            <a:endParaRPr lang="en-GB" sz="1100" dirty="0"/>
          </a:p>
        </p:txBody>
      </p:sp>
      <p:sp>
        <p:nvSpPr>
          <p:cNvPr id="14" name="TextBox 13">
            <a:extLst>
              <a:ext uri="{FF2B5EF4-FFF2-40B4-BE49-F238E27FC236}">
                <a16:creationId xmlns:a16="http://schemas.microsoft.com/office/drawing/2014/main" id="{58F8C814-CE00-6BE8-0FEA-49095C109394}"/>
              </a:ext>
            </a:extLst>
          </p:cNvPr>
          <p:cNvSpPr txBox="1"/>
          <p:nvPr/>
        </p:nvSpPr>
        <p:spPr>
          <a:xfrm>
            <a:off x="302746" y="2574270"/>
            <a:ext cx="5565051" cy="261610"/>
          </a:xfrm>
          <a:prstGeom prst="rect">
            <a:avLst/>
          </a:prstGeom>
          <a:noFill/>
        </p:spPr>
        <p:txBody>
          <a:bodyPr wrap="square">
            <a:spAutoFit/>
          </a:bodyPr>
          <a:lstStyle/>
          <a:p>
            <a:r>
              <a:rPr lang="en-GB" sz="1100" b="0" i="0" dirty="0">
                <a:solidFill>
                  <a:srgbClr val="000000"/>
                </a:solidFill>
                <a:effectLst/>
              </a:rPr>
              <a:t>I think police desperately needs a budget increase.”</a:t>
            </a:r>
            <a:endParaRPr lang="en-GB" sz="1100" dirty="0"/>
          </a:p>
        </p:txBody>
      </p:sp>
      <p:pic>
        <p:nvPicPr>
          <p:cNvPr id="15" name="Picture 14">
            <a:extLst>
              <a:ext uri="{FF2B5EF4-FFF2-40B4-BE49-F238E27FC236}">
                <a16:creationId xmlns:a16="http://schemas.microsoft.com/office/drawing/2014/main" id="{8FEFF648-451F-868F-F7C4-5207D31B6B9E}"/>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100530" y="2380475"/>
            <a:ext cx="199630" cy="146985"/>
          </a:xfrm>
          <a:prstGeom prst="rect">
            <a:avLst/>
          </a:prstGeom>
          <a:noFill/>
        </p:spPr>
      </p:pic>
      <p:pic>
        <p:nvPicPr>
          <p:cNvPr id="16" name="Picture 15">
            <a:extLst>
              <a:ext uri="{FF2B5EF4-FFF2-40B4-BE49-F238E27FC236}">
                <a16:creationId xmlns:a16="http://schemas.microsoft.com/office/drawing/2014/main" id="{FF9F8458-E16B-28A1-4FC3-A3FB06C92AD2}"/>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100530" y="2615665"/>
            <a:ext cx="199630" cy="146985"/>
          </a:xfrm>
          <a:prstGeom prst="rect">
            <a:avLst/>
          </a:prstGeom>
          <a:noFill/>
        </p:spPr>
      </p:pic>
      <p:sp>
        <p:nvSpPr>
          <p:cNvPr id="18" name="TextBox 17">
            <a:extLst>
              <a:ext uri="{FF2B5EF4-FFF2-40B4-BE49-F238E27FC236}">
                <a16:creationId xmlns:a16="http://schemas.microsoft.com/office/drawing/2014/main" id="{AFEDDD28-8392-13FE-2171-400C4D26BF43}"/>
              </a:ext>
            </a:extLst>
          </p:cNvPr>
          <p:cNvSpPr txBox="1"/>
          <p:nvPr/>
        </p:nvSpPr>
        <p:spPr>
          <a:xfrm>
            <a:off x="281810" y="3052035"/>
            <a:ext cx="5307229" cy="430887"/>
          </a:xfrm>
          <a:prstGeom prst="rect">
            <a:avLst/>
          </a:prstGeom>
          <a:noFill/>
        </p:spPr>
        <p:txBody>
          <a:bodyPr wrap="square">
            <a:spAutoFit/>
          </a:bodyPr>
          <a:lstStyle/>
          <a:p>
            <a:r>
              <a:rPr lang="en-GB" sz="1100" b="0" i="0" dirty="0">
                <a:solidFill>
                  <a:srgbClr val="000000"/>
                </a:solidFill>
                <a:effectLst/>
              </a:rPr>
              <a:t>There are not enough police on the streets. We need much more of a presence in the town and its communities.”</a:t>
            </a:r>
            <a:endParaRPr lang="en-GB" sz="1100" dirty="0"/>
          </a:p>
        </p:txBody>
      </p:sp>
      <p:pic>
        <p:nvPicPr>
          <p:cNvPr id="24" name="Picture 23">
            <a:extLst>
              <a:ext uri="{FF2B5EF4-FFF2-40B4-BE49-F238E27FC236}">
                <a16:creationId xmlns:a16="http://schemas.microsoft.com/office/drawing/2014/main" id="{49785656-5954-0E7A-F20C-9BA24BD67591}"/>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110345" y="3102270"/>
            <a:ext cx="180000" cy="132532"/>
          </a:xfrm>
          <a:prstGeom prst="rect">
            <a:avLst/>
          </a:prstGeom>
          <a:noFill/>
        </p:spPr>
      </p:pic>
      <p:sp>
        <p:nvSpPr>
          <p:cNvPr id="26" name="TextBox 25">
            <a:extLst>
              <a:ext uri="{FF2B5EF4-FFF2-40B4-BE49-F238E27FC236}">
                <a16:creationId xmlns:a16="http://schemas.microsoft.com/office/drawing/2014/main" id="{9BF5FA01-2AEC-817F-EF2D-0FB88764071D}"/>
              </a:ext>
            </a:extLst>
          </p:cNvPr>
          <p:cNvSpPr txBox="1"/>
          <p:nvPr/>
        </p:nvSpPr>
        <p:spPr>
          <a:xfrm>
            <a:off x="276794" y="4570319"/>
            <a:ext cx="5628550" cy="430887"/>
          </a:xfrm>
          <a:prstGeom prst="rect">
            <a:avLst/>
          </a:prstGeom>
          <a:noFill/>
        </p:spPr>
        <p:txBody>
          <a:bodyPr wrap="square">
            <a:spAutoFit/>
          </a:bodyPr>
          <a:lstStyle/>
          <a:p>
            <a:r>
              <a:rPr lang="en-GB" sz="1100" b="0" i="0" dirty="0">
                <a:solidFill>
                  <a:srgbClr val="000000"/>
                </a:solidFill>
                <a:effectLst/>
              </a:rPr>
              <a:t>I would be prepared to pay more for the local policing, IF, the services are assuredly improved as a result with clear well defined objective KPI's that the public can relate.”</a:t>
            </a:r>
            <a:endParaRPr lang="en-GB" sz="1100" dirty="0"/>
          </a:p>
        </p:txBody>
      </p:sp>
      <p:pic>
        <p:nvPicPr>
          <p:cNvPr id="29" name="Picture 28">
            <a:extLst>
              <a:ext uri="{FF2B5EF4-FFF2-40B4-BE49-F238E27FC236}">
                <a16:creationId xmlns:a16="http://schemas.microsoft.com/office/drawing/2014/main" id="{3FE3B14F-25DF-374D-DA45-40B0D82356D9}"/>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104571" y="4641204"/>
            <a:ext cx="180000" cy="132532"/>
          </a:xfrm>
          <a:prstGeom prst="rect">
            <a:avLst/>
          </a:prstGeom>
          <a:noFill/>
        </p:spPr>
      </p:pic>
      <p:sp>
        <p:nvSpPr>
          <p:cNvPr id="31" name="TextBox 30">
            <a:extLst>
              <a:ext uri="{FF2B5EF4-FFF2-40B4-BE49-F238E27FC236}">
                <a16:creationId xmlns:a16="http://schemas.microsoft.com/office/drawing/2014/main" id="{D61C525A-ADC1-CC0B-84C0-DF78256E75A0}"/>
              </a:ext>
            </a:extLst>
          </p:cNvPr>
          <p:cNvSpPr txBox="1"/>
          <p:nvPr/>
        </p:nvSpPr>
        <p:spPr>
          <a:xfrm>
            <a:off x="260327" y="5329755"/>
            <a:ext cx="4164762" cy="261610"/>
          </a:xfrm>
          <a:prstGeom prst="rect">
            <a:avLst/>
          </a:prstGeom>
          <a:noFill/>
        </p:spPr>
        <p:txBody>
          <a:bodyPr wrap="square">
            <a:spAutoFit/>
          </a:bodyPr>
          <a:lstStyle/>
          <a:p>
            <a:r>
              <a:rPr lang="en-GB" sz="1100" dirty="0"/>
              <a:t>Because there’s nothing more important than public safety.” </a:t>
            </a:r>
          </a:p>
        </p:txBody>
      </p:sp>
      <p:sp>
        <p:nvSpPr>
          <p:cNvPr id="34" name="TextBox 33">
            <a:extLst>
              <a:ext uri="{FF2B5EF4-FFF2-40B4-BE49-F238E27FC236}">
                <a16:creationId xmlns:a16="http://schemas.microsoft.com/office/drawing/2014/main" id="{3527D19C-562C-AC51-EA28-BAC81691C8EA}"/>
              </a:ext>
            </a:extLst>
          </p:cNvPr>
          <p:cNvSpPr txBox="1"/>
          <p:nvPr/>
        </p:nvSpPr>
        <p:spPr>
          <a:xfrm>
            <a:off x="282634" y="5553026"/>
            <a:ext cx="5468485" cy="430887"/>
          </a:xfrm>
          <a:prstGeom prst="rect">
            <a:avLst/>
          </a:prstGeom>
          <a:noFill/>
        </p:spPr>
        <p:txBody>
          <a:bodyPr wrap="square">
            <a:spAutoFit/>
          </a:bodyPr>
          <a:lstStyle/>
          <a:p>
            <a:r>
              <a:rPr lang="en-GB" sz="1100" dirty="0"/>
              <a:t>I understand things are more expensive but I think public safety is a priority so is worth extra funding.”</a:t>
            </a:r>
          </a:p>
        </p:txBody>
      </p:sp>
      <p:pic>
        <p:nvPicPr>
          <p:cNvPr id="36" name="Picture 35">
            <a:extLst>
              <a:ext uri="{FF2B5EF4-FFF2-40B4-BE49-F238E27FC236}">
                <a16:creationId xmlns:a16="http://schemas.microsoft.com/office/drawing/2014/main" id="{D9CCDE73-54E4-08A1-BCBC-1DE37A36C65F}"/>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125625" y="5362678"/>
            <a:ext cx="180000" cy="132532"/>
          </a:xfrm>
          <a:prstGeom prst="rect">
            <a:avLst/>
          </a:prstGeom>
          <a:noFill/>
        </p:spPr>
      </p:pic>
      <p:pic>
        <p:nvPicPr>
          <p:cNvPr id="37" name="Picture 36">
            <a:extLst>
              <a:ext uri="{FF2B5EF4-FFF2-40B4-BE49-F238E27FC236}">
                <a16:creationId xmlns:a16="http://schemas.microsoft.com/office/drawing/2014/main" id="{562F7BC4-D512-CF55-FE54-D23709FBDD36}"/>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127562" y="5598723"/>
            <a:ext cx="180000" cy="132532"/>
          </a:xfrm>
          <a:prstGeom prst="rect">
            <a:avLst/>
          </a:prstGeom>
          <a:noFill/>
        </p:spPr>
      </p:pic>
      <p:sp>
        <p:nvSpPr>
          <p:cNvPr id="10" name="TextBox 9">
            <a:extLst>
              <a:ext uri="{FF2B5EF4-FFF2-40B4-BE49-F238E27FC236}">
                <a16:creationId xmlns:a16="http://schemas.microsoft.com/office/drawing/2014/main" id="{394B3102-FC4D-4B07-E04A-2ECBDB3D9EF6}"/>
              </a:ext>
            </a:extLst>
          </p:cNvPr>
          <p:cNvSpPr txBox="1"/>
          <p:nvPr/>
        </p:nvSpPr>
        <p:spPr>
          <a:xfrm>
            <a:off x="6156752" y="5100718"/>
            <a:ext cx="5097179" cy="307777"/>
          </a:xfrm>
          <a:prstGeom prst="rect">
            <a:avLst/>
          </a:prstGeom>
          <a:noFill/>
        </p:spPr>
        <p:txBody>
          <a:bodyPr wrap="square">
            <a:spAutoFit/>
          </a:bodyPr>
          <a:lstStyle/>
          <a:p>
            <a:r>
              <a:rPr lang="en-GB" sz="1400" b="1" dirty="0"/>
              <a:t>The £15 increase is all I can afford:</a:t>
            </a:r>
          </a:p>
        </p:txBody>
      </p:sp>
      <p:sp>
        <p:nvSpPr>
          <p:cNvPr id="21" name="TextBox 20">
            <a:extLst>
              <a:ext uri="{FF2B5EF4-FFF2-40B4-BE49-F238E27FC236}">
                <a16:creationId xmlns:a16="http://schemas.microsoft.com/office/drawing/2014/main" id="{D6C13CB5-1736-B8FC-F539-5BE729E15161}"/>
              </a:ext>
            </a:extLst>
          </p:cNvPr>
          <p:cNvSpPr txBox="1"/>
          <p:nvPr/>
        </p:nvSpPr>
        <p:spPr>
          <a:xfrm>
            <a:off x="6031220" y="5883000"/>
            <a:ext cx="5208652" cy="1015663"/>
          </a:xfrm>
          <a:prstGeom prst="rect">
            <a:avLst/>
          </a:prstGeom>
          <a:noFill/>
        </p:spPr>
        <p:txBody>
          <a:bodyPr wrap="square">
            <a:spAutoFit/>
          </a:bodyPr>
          <a:lstStyle/>
          <a:p>
            <a:r>
              <a:rPr lang="en-GB" sz="1200" b="1" dirty="0"/>
              <a:t>Other themes included: ‘I will pay extra because I want to feel safe’, ‘because the police are underfunded’ with some also suggesting central government should fund more, ‘because it is an affordable / reasonable increase’. Some said they would pay it because ‘we need the police / they provide an essential service’ and because they expect to as the ‘cost of everything is rising’.</a:t>
            </a:r>
          </a:p>
        </p:txBody>
      </p:sp>
      <p:sp>
        <p:nvSpPr>
          <p:cNvPr id="23" name="TextBox 22">
            <a:extLst>
              <a:ext uri="{FF2B5EF4-FFF2-40B4-BE49-F238E27FC236}">
                <a16:creationId xmlns:a16="http://schemas.microsoft.com/office/drawing/2014/main" id="{BDEA10F2-A679-0699-43D8-A506D2D4EF36}"/>
              </a:ext>
            </a:extLst>
          </p:cNvPr>
          <p:cNvSpPr txBox="1"/>
          <p:nvPr/>
        </p:nvSpPr>
        <p:spPr>
          <a:xfrm>
            <a:off x="6293688" y="2536535"/>
            <a:ext cx="5422111" cy="261610"/>
          </a:xfrm>
          <a:prstGeom prst="rect">
            <a:avLst/>
          </a:prstGeom>
          <a:noFill/>
        </p:spPr>
        <p:txBody>
          <a:bodyPr wrap="square">
            <a:spAutoFit/>
          </a:bodyPr>
          <a:lstStyle/>
          <a:p>
            <a:r>
              <a:rPr lang="en-GB" sz="1100" b="0" i="0" dirty="0">
                <a:solidFill>
                  <a:srgbClr val="000000"/>
                </a:solidFill>
                <a:effectLst/>
              </a:rPr>
              <a:t>I would only be prepared to pay for it, if it meant better services!”</a:t>
            </a:r>
            <a:endParaRPr lang="en-GB" sz="1100" dirty="0"/>
          </a:p>
        </p:txBody>
      </p:sp>
      <p:pic>
        <p:nvPicPr>
          <p:cNvPr id="30" name="Picture 29">
            <a:extLst>
              <a:ext uri="{FF2B5EF4-FFF2-40B4-BE49-F238E27FC236}">
                <a16:creationId xmlns:a16="http://schemas.microsoft.com/office/drawing/2014/main" id="{A9F560A0-7EF9-92E7-3828-1F1B0B18D687}"/>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113688" y="2579728"/>
            <a:ext cx="180000" cy="132532"/>
          </a:xfrm>
          <a:prstGeom prst="rect">
            <a:avLst/>
          </a:prstGeom>
          <a:noFill/>
        </p:spPr>
      </p:pic>
      <p:sp>
        <p:nvSpPr>
          <p:cNvPr id="40" name="TextBox 39">
            <a:extLst>
              <a:ext uri="{FF2B5EF4-FFF2-40B4-BE49-F238E27FC236}">
                <a16:creationId xmlns:a16="http://schemas.microsoft.com/office/drawing/2014/main" id="{4666A8B8-422B-C291-4DDA-071FDAAAC3C0}"/>
              </a:ext>
            </a:extLst>
          </p:cNvPr>
          <p:cNvSpPr txBox="1"/>
          <p:nvPr/>
        </p:nvSpPr>
        <p:spPr>
          <a:xfrm>
            <a:off x="6293688" y="3610181"/>
            <a:ext cx="5314383" cy="430887"/>
          </a:xfrm>
          <a:prstGeom prst="rect">
            <a:avLst/>
          </a:prstGeom>
          <a:noFill/>
        </p:spPr>
        <p:txBody>
          <a:bodyPr wrap="square">
            <a:spAutoFit/>
          </a:bodyPr>
          <a:lstStyle/>
          <a:p>
            <a:r>
              <a:rPr lang="en-GB" sz="1100" dirty="0"/>
              <a:t>We expect an increase in line with inflation. However all 'businesses' need to investigate alternative strategies to remain efficient, rather than increasing spend year on year.”</a:t>
            </a:r>
          </a:p>
        </p:txBody>
      </p:sp>
      <p:sp>
        <p:nvSpPr>
          <p:cNvPr id="43" name="TextBox 42">
            <a:extLst>
              <a:ext uri="{FF2B5EF4-FFF2-40B4-BE49-F238E27FC236}">
                <a16:creationId xmlns:a16="http://schemas.microsoft.com/office/drawing/2014/main" id="{3C4A293F-1446-BA20-6091-01FD9A96047A}"/>
              </a:ext>
            </a:extLst>
          </p:cNvPr>
          <p:cNvSpPr txBox="1"/>
          <p:nvPr/>
        </p:nvSpPr>
        <p:spPr>
          <a:xfrm>
            <a:off x="6300453" y="3034826"/>
            <a:ext cx="5415345" cy="600164"/>
          </a:xfrm>
          <a:prstGeom prst="rect">
            <a:avLst/>
          </a:prstGeom>
          <a:noFill/>
        </p:spPr>
        <p:txBody>
          <a:bodyPr wrap="square">
            <a:spAutoFit/>
          </a:bodyPr>
          <a:lstStyle/>
          <a:p>
            <a:r>
              <a:rPr lang="en-GB" sz="1100" dirty="0"/>
              <a:t>Whilst I do believe that public services are under funded, I also suspect that there are a lot of ways that money is wasted. More should be done to improve efficiency and cost effectiveness.”</a:t>
            </a:r>
          </a:p>
        </p:txBody>
      </p:sp>
      <p:pic>
        <p:nvPicPr>
          <p:cNvPr id="44" name="Picture 43">
            <a:extLst>
              <a:ext uri="{FF2B5EF4-FFF2-40B4-BE49-F238E27FC236}">
                <a16:creationId xmlns:a16="http://schemas.microsoft.com/office/drawing/2014/main" id="{7CA8A481-7B0F-BB4C-69F7-D599E6A398FB}"/>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120454" y="3672630"/>
            <a:ext cx="180000" cy="132532"/>
          </a:xfrm>
          <a:prstGeom prst="rect">
            <a:avLst/>
          </a:prstGeom>
          <a:noFill/>
        </p:spPr>
      </p:pic>
      <p:sp>
        <p:nvSpPr>
          <p:cNvPr id="46" name="TextBox 45">
            <a:extLst>
              <a:ext uri="{FF2B5EF4-FFF2-40B4-BE49-F238E27FC236}">
                <a16:creationId xmlns:a16="http://schemas.microsoft.com/office/drawing/2014/main" id="{D52E3367-23F6-66D0-F7E5-DDF9EF835F10}"/>
              </a:ext>
            </a:extLst>
          </p:cNvPr>
          <p:cNvSpPr txBox="1"/>
          <p:nvPr/>
        </p:nvSpPr>
        <p:spPr>
          <a:xfrm>
            <a:off x="6303004" y="4524795"/>
            <a:ext cx="5305067" cy="600164"/>
          </a:xfrm>
          <a:prstGeom prst="rect">
            <a:avLst/>
          </a:prstGeom>
          <a:noFill/>
        </p:spPr>
        <p:txBody>
          <a:bodyPr wrap="square">
            <a:spAutoFit/>
          </a:bodyPr>
          <a:lstStyle/>
          <a:p>
            <a:r>
              <a:rPr lang="en-GB" sz="1100" dirty="0"/>
              <a:t>I would only pay more if I knew it would lead to more visible, responsive and effective neighbourhood policing. If you link increased payments to visible measurable improvements people will support it. Otherwise = no confidence.”</a:t>
            </a:r>
          </a:p>
        </p:txBody>
      </p:sp>
      <p:sp>
        <p:nvSpPr>
          <p:cNvPr id="51" name="TextBox 50">
            <a:extLst>
              <a:ext uri="{FF2B5EF4-FFF2-40B4-BE49-F238E27FC236}">
                <a16:creationId xmlns:a16="http://schemas.microsoft.com/office/drawing/2014/main" id="{1347E817-8E2E-F64E-9DE8-6758463EB09A}"/>
              </a:ext>
            </a:extLst>
          </p:cNvPr>
          <p:cNvSpPr txBox="1"/>
          <p:nvPr/>
        </p:nvSpPr>
        <p:spPr>
          <a:xfrm>
            <a:off x="6265330" y="4254482"/>
            <a:ext cx="5450469" cy="261610"/>
          </a:xfrm>
          <a:prstGeom prst="rect">
            <a:avLst/>
          </a:prstGeom>
          <a:noFill/>
        </p:spPr>
        <p:txBody>
          <a:bodyPr wrap="square">
            <a:spAutoFit/>
          </a:bodyPr>
          <a:lstStyle/>
          <a:p>
            <a:r>
              <a:rPr lang="en-GB" sz="1100" dirty="0"/>
              <a:t>We rarely see a police presence in our area.  Happy to pay extra to see any patrolling police”</a:t>
            </a:r>
          </a:p>
        </p:txBody>
      </p:sp>
      <p:pic>
        <p:nvPicPr>
          <p:cNvPr id="52" name="Picture 51">
            <a:extLst>
              <a:ext uri="{FF2B5EF4-FFF2-40B4-BE49-F238E27FC236}">
                <a16:creationId xmlns:a16="http://schemas.microsoft.com/office/drawing/2014/main" id="{8E423849-A7F1-9B7C-DF0C-2F7830DB1DBB}"/>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123004" y="4623208"/>
            <a:ext cx="180000" cy="132532"/>
          </a:xfrm>
          <a:prstGeom prst="rect">
            <a:avLst/>
          </a:prstGeom>
          <a:noFill/>
        </p:spPr>
      </p:pic>
      <p:sp>
        <p:nvSpPr>
          <p:cNvPr id="54" name="TextBox 53">
            <a:extLst>
              <a:ext uri="{FF2B5EF4-FFF2-40B4-BE49-F238E27FC236}">
                <a16:creationId xmlns:a16="http://schemas.microsoft.com/office/drawing/2014/main" id="{C70E1E00-0CF1-00C3-F565-A2DA5963DD1A}"/>
              </a:ext>
            </a:extLst>
          </p:cNvPr>
          <p:cNvSpPr txBox="1"/>
          <p:nvPr/>
        </p:nvSpPr>
        <p:spPr>
          <a:xfrm>
            <a:off x="6303004" y="5310532"/>
            <a:ext cx="5063433" cy="600164"/>
          </a:xfrm>
          <a:prstGeom prst="rect">
            <a:avLst/>
          </a:prstGeom>
          <a:noFill/>
        </p:spPr>
        <p:txBody>
          <a:bodyPr wrap="square">
            <a:spAutoFit/>
          </a:bodyPr>
          <a:lstStyle/>
          <a:p>
            <a:r>
              <a:rPr lang="en-GB" sz="1100" dirty="0"/>
              <a:t>the police need more investment, but households are already being squeezed with increases on all bills. Although I would like to be in a position to pay more than £15, I know that realistically I’m not.”</a:t>
            </a:r>
          </a:p>
        </p:txBody>
      </p:sp>
      <p:pic>
        <p:nvPicPr>
          <p:cNvPr id="55" name="Picture 54">
            <a:extLst>
              <a:ext uri="{FF2B5EF4-FFF2-40B4-BE49-F238E27FC236}">
                <a16:creationId xmlns:a16="http://schemas.microsoft.com/office/drawing/2014/main" id="{D45A7D00-FF45-7CC4-642E-F639C27983F0}"/>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123004" y="5373760"/>
            <a:ext cx="180000" cy="132532"/>
          </a:xfrm>
          <a:prstGeom prst="rect">
            <a:avLst/>
          </a:prstGeom>
          <a:noFill/>
        </p:spPr>
      </p:pic>
    </p:spTree>
    <p:extLst>
      <p:ext uri="{BB962C8B-B14F-4D97-AF65-F5344CB8AC3E}">
        <p14:creationId xmlns:p14="http://schemas.microsoft.com/office/powerpoint/2010/main" val="740492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781AFD6-9496-005D-4F9C-DD95F16A31D1}"/>
              </a:ext>
            </a:extLst>
          </p:cNvPr>
          <p:cNvSpPr txBox="1">
            <a:spLocks/>
          </p:cNvSpPr>
          <p:nvPr/>
        </p:nvSpPr>
        <p:spPr>
          <a:xfrm>
            <a:off x="4777" y="27450"/>
            <a:ext cx="10350260" cy="62113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a:t>Northamptonshire Police: </a:t>
            </a:r>
            <a:r>
              <a:rPr lang="en-GB" sz="3600" b="1"/>
              <a:t>Precept Question</a:t>
            </a:r>
            <a:endParaRPr lang="en-GB" b="1" dirty="0"/>
          </a:p>
        </p:txBody>
      </p:sp>
      <p:sp>
        <p:nvSpPr>
          <p:cNvPr id="5" name="TextBox 4">
            <a:extLst>
              <a:ext uri="{FF2B5EF4-FFF2-40B4-BE49-F238E27FC236}">
                <a16:creationId xmlns:a16="http://schemas.microsoft.com/office/drawing/2014/main" id="{65CF695D-938F-DD6C-90EF-4AAD8CA2CF8F}"/>
              </a:ext>
            </a:extLst>
          </p:cNvPr>
          <p:cNvSpPr txBox="1"/>
          <p:nvPr/>
        </p:nvSpPr>
        <p:spPr>
          <a:xfrm>
            <a:off x="19455" y="609821"/>
            <a:ext cx="10350260" cy="307777"/>
          </a:xfrm>
          <a:prstGeom prst="rect">
            <a:avLst/>
          </a:prstGeom>
          <a:noFill/>
        </p:spPr>
        <p:txBody>
          <a:bodyPr wrap="square">
            <a:spAutoFit/>
          </a:bodyPr>
          <a:lstStyle/>
          <a:p>
            <a:pPr rtl="0">
              <a:defRPr sz="1200" b="1" i="0" u="none" strike="noStrike" kern="1200" spc="0" baseline="0">
                <a:solidFill>
                  <a:prstClr val="black"/>
                </a:solidFill>
                <a:latin typeface="+mn-lt"/>
                <a:ea typeface="+mn-ea"/>
                <a:cs typeface="+mn-cs"/>
              </a:defRPr>
            </a:pPr>
            <a:r>
              <a:rPr lang="en-GB" sz="1400" b="1" dirty="0">
                <a:solidFill>
                  <a:schemeClr val="tx1"/>
                </a:solidFill>
              </a:rPr>
              <a:t>Have you got any further comments you would like to make about funding for Northamptonshire police? (n=882)</a:t>
            </a:r>
          </a:p>
        </p:txBody>
      </p:sp>
      <p:sp>
        <p:nvSpPr>
          <p:cNvPr id="2" name="TextBox 1">
            <a:extLst>
              <a:ext uri="{FF2B5EF4-FFF2-40B4-BE49-F238E27FC236}">
                <a16:creationId xmlns:a16="http://schemas.microsoft.com/office/drawing/2014/main" id="{5C992457-DACD-5287-92E4-E89556C72142}"/>
              </a:ext>
            </a:extLst>
          </p:cNvPr>
          <p:cNvSpPr txBox="1"/>
          <p:nvPr/>
        </p:nvSpPr>
        <p:spPr>
          <a:xfrm>
            <a:off x="167949" y="925271"/>
            <a:ext cx="5741963" cy="523220"/>
          </a:xfrm>
          <a:prstGeom prst="rect">
            <a:avLst/>
          </a:prstGeom>
          <a:solidFill>
            <a:schemeClr val="bg1">
              <a:lumMod val="75000"/>
            </a:schemeClr>
          </a:solidFill>
        </p:spPr>
        <p:txBody>
          <a:bodyPr wrap="square">
            <a:spAutoFit/>
          </a:bodyPr>
          <a:lstStyle/>
          <a:p>
            <a:r>
              <a:rPr lang="en-GB" sz="1400" dirty="0"/>
              <a:t>Those who said: </a:t>
            </a:r>
            <a:r>
              <a:rPr lang="en-GB" sz="1400" b="1" dirty="0"/>
              <a:t>“I would not be prepared to pay any more for Policing than I do now.” </a:t>
            </a:r>
            <a:r>
              <a:rPr lang="en-GB" sz="1400" dirty="0"/>
              <a:t>Top Themes:</a:t>
            </a:r>
          </a:p>
        </p:txBody>
      </p:sp>
      <p:sp>
        <p:nvSpPr>
          <p:cNvPr id="3" name="TextBox 2">
            <a:extLst>
              <a:ext uri="{FF2B5EF4-FFF2-40B4-BE49-F238E27FC236}">
                <a16:creationId xmlns:a16="http://schemas.microsoft.com/office/drawing/2014/main" id="{EB48EBB6-94D4-05E6-6C06-A992DCE100F2}"/>
              </a:ext>
            </a:extLst>
          </p:cNvPr>
          <p:cNvSpPr txBox="1"/>
          <p:nvPr/>
        </p:nvSpPr>
        <p:spPr>
          <a:xfrm>
            <a:off x="6282090" y="925271"/>
            <a:ext cx="5093091" cy="523220"/>
          </a:xfrm>
          <a:prstGeom prst="rect">
            <a:avLst/>
          </a:prstGeom>
          <a:solidFill>
            <a:schemeClr val="accent3">
              <a:lumMod val="20000"/>
              <a:lumOff val="80000"/>
            </a:schemeClr>
          </a:solidFill>
        </p:spPr>
        <p:txBody>
          <a:bodyPr wrap="square">
            <a:spAutoFit/>
          </a:bodyPr>
          <a:lstStyle/>
          <a:p>
            <a:r>
              <a:rPr lang="en-GB" sz="1400" dirty="0"/>
              <a:t>Those who said: </a:t>
            </a:r>
            <a:r>
              <a:rPr lang="en-GB" sz="1400" b="1" dirty="0"/>
              <a:t>“I don’t know.” </a:t>
            </a:r>
            <a:r>
              <a:rPr lang="en-GB" sz="1400" dirty="0"/>
              <a:t>Top Themes:</a:t>
            </a:r>
          </a:p>
          <a:p>
            <a:endParaRPr lang="en-GB" sz="1400" dirty="0"/>
          </a:p>
        </p:txBody>
      </p:sp>
      <p:sp>
        <p:nvSpPr>
          <p:cNvPr id="6" name="TextBox 5">
            <a:extLst>
              <a:ext uri="{FF2B5EF4-FFF2-40B4-BE49-F238E27FC236}">
                <a16:creationId xmlns:a16="http://schemas.microsoft.com/office/drawing/2014/main" id="{1500F9F6-7BD5-387B-1E2C-536EC7F41486}"/>
              </a:ext>
            </a:extLst>
          </p:cNvPr>
          <p:cNvSpPr txBox="1"/>
          <p:nvPr/>
        </p:nvSpPr>
        <p:spPr>
          <a:xfrm>
            <a:off x="173941" y="1603235"/>
            <a:ext cx="5928051" cy="523220"/>
          </a:xfrm>
          <a:prstGeom prst="rect">
            <a:avLst/>
          </a:prstGeom>
          <a:noFill/>
        </p:spPr>
        <p:txBody>
          <a:bodyPr wrap="square">
            <a:spAutoFit/>
          </a:bodyPr>
          <a:lstStyle/>
          <a:p>
            <a:r>
              <a:rPr lang="en-GB" sz="1400" b="1" dirty="0"/>
              <a:t>Savings need to be made and money needs to be spent wisely. Reduce waste and increase efficiency:</a:t>
            </a:r>
          </a:p>
        </p:txBody>
      </p:sp>
      <p:sp>
        <p:nvSpPr>
          <p:cNvPr id="7" name="TextBox 6">
            <a:extLst>
              <a:ext uri="{FF2B5EF4-FFF2-40B4-BE49-F238E27FC236}">
                <a16:creationId xmlns:a16="http://schemas.microsoft.com/office/drawing/2014/main" id="{F969C131-208E-9223-1453-A75BDBD37897}"/>
              </a:ext>
            </a:extLst>
          </p:cNvPr>
          <p:cNvSpPr txBox="1"/>
          <p:nvPr/>
        </p:nvSpPr>
        <p:spPr>
          <a:xfrm>
            <a:off x="186116" y="2825779"/>
            <a:ext cx="5928051" cy="646331"/>
          </a:xfrm>
          <a:prstGeom prst="rect">
            <a:avLst/>
          </a:prstGeom>
          <a:noFill/>
        </p:spPr>
        <p:txBody>
          <a:bodyPr wrap="square">
            <a:spAutoFit/>
          </a:bodyPr>
          <a:lstStyle/>
          <a:p>
            <a:r>
              <a:rPr lang="en-GB" sz="1400" b="1" dirty="0"/>
              <a:t>Because I think the service / presence is poor, there is bad value for money: </a:t>
            </a:r>
            <a:r>
              <a:rPr lang="en-GB" sz="1100" b="1" dirty="0"/>
              <a:t>some also mentioned that the police do not focus enough on crime as they sometimes conduct work which should sit with other services. </a:t>
            </a:r>
            <a:endParaRPr lang="en-GB" sz="1400" b="1" dirty="0"/>
          </a:p>
        </p:txBody>
      </p:sp>
      <p:sp>
        <p:nvSpPr>
          <p:cNvPr id="8" name="TextBox 7">
            <a:extLst>
              <a:ext uri="{FF2B5EF4-FFF2-40B4-BE49-F238E27FC236}">
                <a16:creationId xmlns:a16="http://schemas.microsoft.com/office/drawing/2014/main" id="{B6BADB8F-44F3-2884-4B16-0DEB6CAC98A7}"/>
              </a:ext>
            </a:extLst>
          </p:cNvPr>
          <p:cNvSpPr txBox="1"/>
          <p:nvPr/>
        </p:nvSpPr>
        <p:spPr>
          <a:xfrm>
            <a:off x="145830" y="4352600"/>
            <a:ext cx="5928051" cy="307777"/>
          </a:xfrm>
          <a:prstGeom prst="rect">
            <a:avLst/>
          </a:prstGeom>
          <a:noFill/>
        </p:spPr>
        <p:txBody>
          <a:bodyPr wrap="square">
            <a:spAutoFit/>
          </a:bodyPr>
          <a:lstStyle/>
          <a:p>
            <a:r>
              <a:rPr lang="en-GB" sz="1400" b="1" dirty="0"/>
              <a:t>Because I can’t afford it (costs / bills are all going up):</a:t>
            </a:r>
          </a:p>
        </p:txBody>
      </p:sp>
      <p:pic>
        <p:nvPicPr>
          <p:cNvPr id="12" name="Picture 11">
            <a:extLst>
              <a:ext uri="{FF2B5EF4-FFF2-40B4-BE49-F238E27FC236}">
                <a16:creationId xmlns:a16="http://schemas.microsoft.com/office/drawing/2014/main" id="{4E118039-39B1-EF36-3ADA-F49466CB3450}"/>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176785" y="2066503"/>
            <a:ext cx="180000" cy="132532"/>
          </a:xfrm>
          <a:prstGeom prst="rect">
            <a:avLst/>
          </a:prstGeom>
          <a:noFill/>
        </p:spPr>
      </p:pic>
      <p:sp>
        <p:nvSpPr>
          <p:cNvPr id="14" name="TextBox 13">
            <a:extLst>
              <a:ext uri="{FF2B5EF4-FFF2-40B4-BE49-F238E27FC236}">
                <a16:creationId xmlns:a16="http://schemas.microsoft.com/office/drawing/2014/main" id="{44933B2C-2789-EA18-0F84-C7D5644FF2CA}"/>
              </a:ext>
            </a:extLst>
          </p:cNvPr>
          <p:cNvSpPr txBox="1"/>
          <p:nvPr/>
        </p:nvSpPr>
        <p:spPr>
          <a:xfrm>
            <a:off x="309800" y="2040093"/>
            <a:ext cx="5600112" cy="430887"/>
          </a:xfrm>
          <a:prstGeom prst="rect">
            <a:avLst/>
          </a:prstGeom>
          <a:noFill/>
        </p:spPr>
        <p:txBody>
          <a:bodyPr wrap="square">
            <a:spAutoFit/>
          </a:bodyPr>
          <a:lstStyle/>
          <a:p>
            <a:r>
              <a:rPr lang="en-GB" sz="1100" b="0" i="0" dirty="0">
                <a:solidFill>
                  <a:srgbClr val="000000"/>
                </a:solidFill>
                <a:effectLst/>
                <a:latin typeface="Aptos Narrow" panose="020B0004020202020204" pitchFamily="34" charset="0"/>
              </a:rPr>
              <a:t>The organisation is inefficient and wastes huge sums of money every year. Efficiencies could be made by cutting out waste, streamlining processes and effectively managing staff and officers”</a:t>
            </a:r>
            <a:endParaRPr lang="en-GB" sz="1100" dirty="0"/>
          </a:p>
        </p:txBody>
      </p:sp>
      <p:pic>
        <p:nvPicPr>
          <p:cNvPr id="23" name="Picture 22">
            <a:extLst>
              <a:ext uri="{FF2B5EF4-FFF2-40B4-BE49-F238E27FC236}">
                <a16:creationId xmlns:a16="http://schemas.microsoft.com/office/drawing/2014/main" id="{B970E281-918A-F9B7-7219-7A06DC560C03}"/>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167949" y="3442229"/>
            <a:ext cx="180000" cy="132532"/>
          </a:xfrm>
          <a:prstGeom prst="rect">
            <a:avLst/>
          </a:prstGeom>
          <a:noFill/>
        </p:spPr>
      </p:pic>
      <p:pic>
        <p:nvPicPr>
          <p:cNvPr id="32" name="Picture 31">
            <a:extLst>
              <a:ext uri="{FF2B5EF4-FFF2-40B4-BE49-F238E27FC236}">
                <a16:creationId xmlns:a16="http://schemas.microsoft.com/office/drawing/2014/main" id="{7011737F-18E5-32AA-58EA-1305E29F2C86}"/>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167949" y="4640154"/>
            <a:ext cx="180000" cy="132532"/>
          </a:xfrm>
          <a:prstGeom prst="rect">
            <a:avLst/>
          </a:prstGeom>
          <a:noFill/>
        </p:spPr>
      </p:pic>
      <p:sp>
        <p:nvSpPr>
          <p:cNvPr id="50" name="TextBox 49">
            <a:extLst>
              <a:ext uri="{FF2B5EF4-FFF2-40B4-BE49-F238E27FC236}">
                <a16:creationId xmlns:a16="http://schemas.microsoft.com/office/drawing/2014/main" id="{D088ACA9-910C-E5F3-BE8D-5C8944D4B8CE}"/>
              </a:ext>
            </a:extLst>
          </p:cNvPr>
          <p:cNvSpPr txBox="1"/>
          <p:nvPr/>
        </p:nvSpPr>
        <p:spPr>
          <a:xfrm>
            <a:off x="6331126" y="2587527"/>
            <a:ext cx="5354854" cy="523220"/>
          </a:xfrm>
          <a:prstGeom prst="rect">
            <a:avLst/>
          </a:prstGeom>
          <a:noFill/>
        </p:spPr>
        <p:txBody>
          <a:bodyPr wrap="square">
            <a:spAutoFit/>
          </a:bodyPr>
          <a:lstStyle/>
          <a:p>
            <a:r>
              <a:rPr lang="en-GB" sz="1400" b="1" dirty="0"/>
              <a:t>Money should not be wasted – make savings and review how money is spent:</a:t>
            </a:r>
          </a:p>
        </p:txBody>
      </p:sp>
      <p:sp>
        <p:nvSpPr>
          <p:cNvPr id="51" name="TextBox 50">
            <a:extLst>
              <a:ext uri="{FF2B5EF4-FFF2-40B4-BE49-F238E27FC236}">
                <a16:creationId xmlns:a16="http://schemas.microsoft.com/office/drawing/2014/main" id="{98A1178C-EF35-E67B-1D7A-F2258417BAAB}"/>
              </a:ext>
            </a:extLst>
          </p:cNvPr>
          <p:cNvSpPr txBox="1"/>
          <p:nvPr/>
        </p:nvSpPr>
        <p:spPr>
          <a:xfrm>
            <a:off x="6278297" y="1603166"/>
            <a:ext cx="5096884" cy="307777"/>
          </a:xfrm>
          <a:prstGeom prst="rect">
            <a:avLst/>
          </a:prstGeom>
          <a:noFill/>
        </p:spPr>
        <p:txBody>
          <a:bodyPr wrap="square">
            <a:spAutoFit/>
          </a:bodyPr>
          <a:lstStyle/>
          <a:p>
            <a:r>
              <a:rPr lang="en-GB" sz="1400" b="1" dirty="0"/>
              <a:t>Conditional support – I would pay more if services improved:</a:t>
            </a:r>
          </a:p>
        </p:txBody>
      </p:sp>
      <p:sp>
        <p:nvSpPr>
          <p:cNvPr id="53" name="TextBox 52">
            <a:extLst>
              <a:ext uri="{FF2B5EF4-FFF2-40B4-BE49-F238E27FC236}">
                <a16:creationId xmlns:a16="http://schemas.microsoft.com/office/drawing/2014/main" id="{9D3D25CA-26CD-DFCC-A750-28BEAF2992C3}"/>
              </a:ext>
            </a:extLst>
          </p:cNvPr>
          <p:cNvSpPr txBox="1"/>
          <p:nvPr/>
        </p:nvSpPr>
        <p:spPr>
          <a:xfrm>
            <a:off x="6296959" y="3661732"/>
            <a:ext cx="4022511" cy="307777"/>
          </a:xfrm>
          <a:prstGeom prst="rect">
            <a:avLst/>
          </a:prstGeom>
          <a:noFill/>
        </p:spPr>
        <p:txBody>
          <a:bodyPr wrap="square">
            <a:spAutoFit/>
          </a:bodyPr>
          <a:lstStyle/>
          <a:p>
            <a:r>
              <a:rPr lang="en-GB" sz="1400" b="1" dirty="0">
                <a:solidFill>
                  <a:srgbClr val="000000"/>
                </a:solidFill>
                <a:latin typeface="Aptos Narrow" panose="020B0004020202020204" pitchFamily="34" charset="0"/>
              </a:rPr>
              <a:t>Due to poor presence / service currently:</a:t>
            </a:r>
            <a:endParaRPr lang="en-GB" sz="1400" b="1" dirty="0"/>
          </a:p>
        </p:txBody>
      </p:sp>
      <p:sp>
        <p:nvSpPr>
          <p:cNvPr id="55" name="TextBox 54">
            <a:extLst>
              <a:ext uri="{FF2B5EF4-FFF2-40B4-BE49-F238E27FC236}">
                <a16:creationId xmlns:a16="http://schemas.microsoft.com/office/drawing/2014/main" id="{83A69022-41D9-2203-1491-6382E1B89715}"/>
              </a:ext>
            </a:extLst>
          </p:cNvPr>
          <p:cNvSpPr txBox="1"/>
          <p:nvPr/>
        </p:nvSpPr>
        <p:spPr>
          <a:xfrm>
            <a:off x="6473753" y="1832227"/>
            <a:ext cx="4971526" cy="430887"/>
          </a:xfrm>
          <a:prstGeom prst="rect">
            <a:avLst/>
          </a:prstGeom>
          <a:noFill/>
        </p:spPr>
        <p:txBody>
          <a:bodyPr wrap="square">
            <a:spAutoFit/>
          </a:bodyPr>
          <a:lstStyle/>
          <a:p>
            <a:r>
              <a:rPr lang="en-GB" sz="1100" b="0" i="0" dirty="0">
                <a:solidFill>
                  <a:srgbClr val="000000"/>
                </a:solidFill>
                <a:effectLst/>
              </a:rPr>
              <a:t>I would be prepared to pay more only if there is a radical and visible improvement in the policing of Northampton.”</a:t>
            </a:r>
            <a:endParaRPr lang="en-GB" sz="1100" dirty="0"/>
          </a:p>
        </p:txBody>
      </p:sp>
      <p:sp>
        <p:nvSpPr>
          <p:cNvPr id="57" name="TextBox 56">
            <a:extLst>
              <a:ext uri="{FF2B5EF4-FFF2-40B4-BE49-F238E27FC236}">
                <a16:creationId xmlns:a16="http://schemas.microsoft.com/office/drawing/2014/main" id="{3DD4F8E6-5B49-D3E3-47AE-7F91F57FD7E9}"/>
              </a:ext>
            </a:extLst>
          </p:cNvPr>
          <p:cNvSpPr txBox="1"/>
          <p:nvPr/>
        </p:nvSpPr>
        <p:spPr>
          <a:xfrm>
            <a:off x="6431598" y="3022850"/>
            <a:ext cx="5296080" cy="600164"/>
          </a:xfrm>
          <a:prstGeom prst="rect">
            <a:avLst/>
          </a:prstGeom>
          <a:noFill/>
        </p:spPr>
        <p:txBody>
          <a:bodyPr wrap="square">
            <a:spAutoFit/>
          </a:bodyPr>
          <a:lstStyle/>
          <a:p>
            <a:r>
              <a:rPr lang="en-GB" sz="1100" b="0" i="0" dirty="0">
                <a:solidFill>
                  <a:srgbClr val="000000"/>
                </a:solidFill>
                <a:effectLst/>
                <a:latin typeface="Aptos Narrow" panose="020B0004020202020204" pitchFamily="34" charset="0"/>
              </a:rPr>
              <a:t>I would like to see how my 18% council tax circa £600pa is currently spent along with the other 82% for that matter, the answer here isn’t too keep charging the public more but to manage the current money that is already paid via council tax and all other taxes generated."</a:t>
            </a:r>
            <a:endParaRPr lang="en-GB" sz="1100" dirty="0"/>
          </a:p>
        </p:txBody>
      </p:sp>
      <p:pic>
        <p:nvPicPr>
          <p:cNvPr id="60" name="Picture 59">
            <a:extLst>
              <a:ext uri="{FF2B5EF4-FFF2-40B4-BE49-F238E27FC236}">
                <a16:creationId xmlns:a16="http://schemas.microsoft.com/office/drawing/2014/main" id="{B74F2E41-5C9F-5DAB-0B7C-B5F2273E7CB2}"/>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287150" y="1869428"/>
            <a:ext cx="180000" cy="132532"/>
          </a:xfrm>
          <a:prstGeom prst="rect">
            <a:avLst/>
          </a:prstGeom>
          <a:noFill/>
        </p:spPr>
      </p:pic>
      <p:pic>
        <p:nvPicPr>
          <p:cNvPr id="61" name="Picture 60">
            <a:extLst>
              <a:ext uri="{FF2B5EF4-FFF2-40B4-BE49-F238E27FC236}">
                <a16:creationId xmlns:a16="http://schemas.microsoft.com/office/drawing/2014/main" id="{7B9EE138-985B-337C-FE5E-07320AB5B91C}"/>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270766" y="3065322"/>
            <a:ext cx="180000" cy="132532"/>
          </a:xfrm>
          <a:prstGeom prst="rect">
            <a:avLst/>
          </a:prstGeom>
          <a:noFill/>
        </p:spPr>
      </p:pic>
      <p:sp>
        <p:nvSpPr>
          <p:cNvPr id="64" name="TextBox 63">
            <a:extLst>
              <a:ext uri="{FF2B5EF4-FFF2-40B4-BE49-F238E27FC236}">
                <a16:creationId xmlns:a16="http://schemas.microsoft.com/office/drawing/2014/main" id="{C772D7CB-922D-B11D-D0FC-68CAED98DEC0}"/>
              </a:ext>
            </a:extLst>
          </p:cNvPr>
          <p:cNvSpPr txBox="1"/>
          <p:nvPr/>
        </p:nvSpPr>
        <p:spPr>
          <a:xfrm>
            <a:off x="6426543" y="3998772"/>
            <a:ext cx="4965022" cy="430887"/>
          </a:xfrm>
          <a:prstGeom prst="rect">
            <a:avLst/>
          </a:prstGeom>
          <a:noFill/>
        </p:spPr>
        <p:txBody>
          <a:bodyPr wrap="square">
            <a:spAutoFit/>
          </a:bodyPr>
          <a:lstStyle/>
          <a:p>
            <a:r>
              <a:rPr lang="en-GB" sz="1100" b="0" i="0" dirty="0">
                <a:solidFill>
                  <a:srgbClr val="000000"/>
                </a:solidFill>
                <a:effectLst/>
                <a:latin typeface="Aptos Narrow" panose="020B0004020202020204" pitchFamily="34" charset="0"/>
              </a:rPr>
              <a:t>In the ten years since I returned to the borough I have noticed a complete decline in all services, policing included, this is despite  continual demands for more money.”</a:t>
            </a:r>
            <a:endParaRPr lang="en-GB" sz="1100" dirty="0"/>
          </a:p>
        </p:txBody>
      </p:sp>
      <p:pic>
        <p:nvPicPr>
          <p:cNvPr id="65" name="Picture 64">
            <a:extLst>
              <a:ext uri="{FF2B5EF4-FFF2-40B4-BE49-F238E27FC236}">
                <a16:creationId xmlns:a16="http://schemas.microsoft.com/office/drawing/2014/main" id="{4839BBA1-F692-0BE2-0664-08E59673100F}"/>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296481" y="4052509"/>
            <a:ext cx="180000" cy="132532"/>
          </a:xfrm>
          <a:prstGeom prst="rect">
            <a:avLst/>
          </a:prstGeom>
          <a:noFill/>
        </p:spPr>
      </p:pic>
      <p:sp>
        <p:nvSpPr>
          <p:cNvPr id="11" name="TextBox 10">
            <a:extLst>
              <a:ext uri="{FF2B5EF4-FFF2-40B4-BE49-F238E27FC236}">
                <a16:creationId xmlns:a16="http://schemas.microsoft.com/office/drawing/2014/main" id="{AE31214F-23A4-2050-8004-FCCFF796DFD8}"/>
              </a:ext>
            </a:extLst>
          </p:cNvPr>
          <p:cNvSpPr txBox="1"/>
          <p:nvPr/>
        </p:nvSpPr>
        <p:spPr>
          <a:xfrm>
            <a:off x="6476863" y="2244538"/>
            <a:ext cx="4019369" cy="261610"/>
          </a:xfrm>
          <a:prstGeom prst="rect">
            <a:avLst/>
          </a:prstGeom>
          <a:noFill/>
        </p:spPr>
        <p:txBody>
          <a:bodyPr wrap="square">
            <a:spAutoFit/>
          </a:bodyPr>
          <a:lstStyle/>
          <a:p>
            <a:r>
              <a:rPr lang="en-GB" sz="1100" dirty="0"/>
              <a:t>I would be prepared to pay extra if we receive what is promised.”</a:t>
            </a:r>
          </a:p>
        </p:txBody>
      </p:sp>
      <p:pic>
        <p:nvPicPr>
          <p:cNvPr id="13" name="Picture 12">
            <a:extLst>
              <a:ext uri="{FF2B5EF4-FFF2-40B4-BE49-F238E27FC236}">
                <a16:creationId xmlns:a16="http://schemas.microsoft.com/office/drawing/2014/main" id="{E45B405B-8095-7919-CA8F-F7B10DCA8C26}"/>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291421" y="2273033"/>
            <a:ext cx="180000" cy="132532"/>
          </a:xfrm>
          <a:prstGeom prst="rect">
            <a:avLst/>
          </a:prstGeom>
          <a:noFill/>
        </p:spPr>
      </p:pic>
      <p:sp>
        <p:nvSpPr>
          <p:cNvPr id="16" name="TextBox 15">
            <a:extLst>
              <a:ext uri="{FF2B5EF4-FFF2-40B4-BE49-F238E27FC236}">
                <a16:creationId xmlns:a16="http://schemas.microsoft.com/office/drawing/2014/main" id="{EFA40B94-0AB5-3C4A-AD9A-0BD3EE43410F}"/>
              </a:ext>
            </a:extLst>
          </p:cNvPr>
          <p:cNvSpPr txBox="1"/>
          <p:nvPr/>
        </p:nvSpPr>
        <p:spPr>
          <a:xfrm>
            <a:off x="6426543" y="4438428"/>
            <a:ext cx="4275773" cy="430887"/>
          </a:xfrm>
          <a:prstGeom prst="rect">
            <a:avLst/>
          </a:prstGeom>
          <a:noFill/>
        </p:spPr>
        <p:txBody>
          <a:bodyPr wrap="square">
            <a:spAutoFit/>
          </a:bodyPr>
          <a:lstStyle/>
          <a:p>
            <a:r>
              <a:rPr lang="en-GB" sz="1100" dirty="0"/>
              <a:t>I don't think the Police concentrate enough on minor issues, which makes people think they aren't doing their job.”</a:t>
            </a:r>
          </a:p>
        </p:txBody>
      </p:sp>
      <p:pic>
        <p:nvPicPr>
          <p:cNvPr id="17" name="Picture 16">
            <a:extLst>
              <a:ext uri="{FF2B5EF4-FFF2-40B4-BE49-F238E27FC236}">
                <a16:creationId xmlns:a16="http://schemas.microsoft.com/office/drawing/2014/main" id="{16440E99-50ED-068E-C3E9-122974B6944D}"/>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291421" y="4493346"/>
            <a:ext cx="180000" cy="132532"/>
          </a:xfrm>
          <a:prstGeom prst="rect">
            <a:avLst/>
          </a:prstGeom>
          <a:noFill/>
        </p:spPr>
      </p:pic>
      <p:sp>
        <p:nvSpPr>
          <p:cNvPr id="18" name="TextBox 17">
            <a:extLst>
              <a:ext uri="{FF2B5EF4-FFF2-40B4-BE49-F238E27FC236}">
                <a16:creationId xmlns:a16="http://schemas.microsoft.com/office/drawing/2014/main" id="{989F6214-F9D3-1BC6-D3E9-EB0E3B842DFE}"/>
              </a:ext>
            </a:extLst>
          </p:cNvPr>
          <p:cNvSpPr txBox="1"/>
          <p:nvPr/>
        </p:nvSpPr>
        <p:spPr>
          <a:xfrm>
            <a:off x="6270766" y="5254834"/>
            <a:ext cx="4836500" cy="646331"/>
          </a:xfrm>
          <a:prstGeom prst="rect">
            <a:avLst/>
          </a:prstGeom>
          <a:noFill/>
        </p:spPr>
        <p:txBody>
          <a:bodyPr wrap="square">
            <a:spAutoFit/>
          </a:bodyPr>
          <a:lstStyle/>
          <a:p>
            <a:r>
              <a:rPr lang="en-GB" sz="1200" b="1" dirty="0"/>
              <a:t>There were also comments detailing other bills / taxes already being increased, being unable to afford the increase while a few said that it should be funded by central government. </a:t>
            </a:r>
          </a:p>
        </p:txBody>
      </p:sp>
      <p:sp>
        <p:nvSpPr>
          <p:cNvPr id="9" name="TextBox 8">
            <a:extLst>
              <a:ext uri="{FF2B5EF4-FFF2-40B4-BE49-F238E27FC236}">
                <a16:creationId xmlns:a16="http://schemas.microsoft.com/office/drawing/2014/main" id="{81F26327-D28D-6AA7-EB0D-3E8F815AEAB1}"/>
              </a:ext>
            </a:extLst>
          </p:cNvPr>
          <p:cNvSpPr txBox="1"/>
          <p:nvPr/>
        </p:nvSpPr>
        <p:spPr>
          <a:xfrm>
            <a:off x="167949" y="5074026"/>
            <a:ext cx="5928051" cy="477054"/>
          </a:xfrm>
          <a:prstGeom prst="rect">
            <a:avLst/>
          </a:prstGeom>
          <a:noFill/>
        </p:spPr>
        <p:txBody>
          <a:bodyPr wrap="square">
            <a:spAutoFit/>
          </a:bodyPr>
          <a:lstStyle/>
          <a:p>
            <a:r>
              <a:rPr lang="en-GB" sz="1400" b="1" dirty="0"/>
              <a:t>Because I already pay lots of tax / Council tax is already high:</a:t>
            </a:r>
          </a:p>
          <a:p>
            <a:r>
              <a:rPr lang="en-GB" sz="1100" b="1" dirty="0"/>
              <a:t>Some also mentioned that the distribution could be reviewed. </a:t>
            </a:r>
          </a:p>
        </p:txBody>
      </p:sp>
      <p:sp>
        <p:nvSpPr>
          <p:cNvPr id="10" name="TextBox 9">
            <a:extLst>
              <a:ext uri="{FF2B5EF4-FFF2-40B4-BE49-F238E27FC236}">
                <a16:creationId xmlns:a16="http://schemas.microsoft.com/office/drawing/2014/main" id="{B1879369-72FD-CD0D-26DB-E71CCC48782B}"/>
              </a:ext>
            </a:extLst>
          </p:cNvPr>
          <p:cNvSpPr txBox="1"/>
          <p:nvPr/>
        </p:nvSpPr>
        <p:spPr>
          <a:xfrm>
            <a:off x="167949" y="5927068"/>
            <a:ext cx="4836500" cy="830997"/>
          </a:xfrm>
          <a:prstGeom prst="rect">
            <a:avLst/>
          </a:prstGeom>
          <a:noFill/>
        </p:spPr>
        <p:txBody>
          <a:bodyPr wrap="square">
            <a:spAutoFit/>
          </a:bodyPr>
          <a:lstStyle/>
          <a:p>
            <a:r>
              <a:rPr lang="en-GB" sz="1200" b="1" dirty="0"/>
              <a:t>Some people also said that they did not think more money would equate to better services, some others also thought central government should fund, and some said that increases are sought every year (with some saying that they have not seen visible improvements).</a:t>
            </a:r>
          </a:p>
        </p:txBody>
      </p:sp>
      <p:sp>
        <p:nvSpPr>
          <p:cNvPr id="15" name="TextBox 14">
            <a:extLst>
              <a:ext uri="{FF2B5EF4-FFF2-40B4-BE49-F238E27FC236}">
                <a16:creationId xmlns:a16="http://schemas.microsoft.com/office/drawing/2014/main" id="{3EBD4E3F-9AEA-4132-CB3C-BB23EF8314A0}"/>
              </a:ext>
            </a:extLst>
          </p:cNvPr>
          <p:cNvSpPr txBox="1"/>
          <p:nvPr/>
        </p:nvSpPr>
        <p:spPr>
          <a:xfrm>
            <a:off x="309800" y="2431700"/>
            <a:ext cx="5551075" cy="430887"/>
          </a:xfrm>
          <a:prstGeom prst="rect">
            <a:avLst/>
          </a:prstGeom>
          <a:noFill/>
        </p:spPr>
        <p:txBody>
          <a:bodyPr wrap="square">
            <a:spAutoFit/>
          </a:bodyPr>
          <a:lstStyle/>
          <a:p>
            <a:r>
              <a:rPr lang="en-GB" sz="1100" b="0" i="0" dirty="0">
                <a:solidFill>
                  <a:srgbClr val="000000"/>
                </a:solidFill>
                <a:effectLst/>
                <a:latin typeface="Aptos Narrow" panose="020B0004020202020204" pitchFamily="34" charset="0"/>
              </a:rPr>
              <a:t>The police have increased funding every year since and this is unsustainable, you need to do better with the money you have and not waste on unnecessary things.”</a:t>
            </a:r>
            <a:endParaRPr lang="en-GB" sz="1100" dirty="0"/>
          </a:p>
        </p:txBody>
      </p:sp>
      <p:pic>
        <p:nvPicPr>
          <p:cNvPr id="20" name="Picture 19">
            <a:extLst>
              <a:ext uri="{FF2B5EF4-FFF2-40B4-BE49-F238E27FC236}">
                <a16:creationId xmlns:a16="http://schemas.microsoft.com/office/drawing/2014/main" id="{CF34539F-7596-958C-CBFA-39EF2CACF2E6}"/>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176785" y="2451483"/>
            <a:ext cx="180000" cy="132532"/>
          </a:xfrm>
          <a:prstGeom prst="rect">
            <a:avLst/>
          </a:prstGeom>
          <a:noFill/>
        </p:spPr>
      </p:pic>
      <p:sp>
        <p:nvSpPr>
          <p:cNvPr id="24" name="TextBox 23">
            <a:extLst>
              <a:ext uri="{FF2B5EF4-FFF2-40B4-BE49-F238E27FC236}">
                <a16:creationId xmlns:a16="http://schemas.microsoft.com/office/drawing/2014/main" id="{ADD9FF3C-462E-16AD-4556-AF814E09F435}"/>
              </a:ext>
            </a:extLst>
          </p:cNvPr>
          <p:cNvSpPr txBox="1"/>
          <p:nvPr/>
        </p:nvSpPr>
        <p:spPr>
          <a:xfrm>
            <a:off x="300469" y="3966485"/>
            <a:ext cx="5335221" cy="430887"/>
          </a:xfrm>
          <a:prstGeom prst="rect">
            <a:avLst/>
          </a:prstGeom>
          <a:noFill/>
        </p:spPr>
        <p:txBody>
          <a:bodyPr wrap="square">
            <a:spAutoFit/>
          </a:bodyPr>
          <a:lstStyle/>
          <a:p>
            <a:r>
              <a:rPr lang="en-GB" sz="1100" dirty="0"/>
              <a:t>I would like to see the force focusing properly on crime and enforcement with the budget they have.”</a:t>
            </a:r>
          </a:p>
        </p:txBody>
      </p:sp>
      <p:sp>
        <p:nvSpPr>
          <p:cNvPr id="26" name="TextBox 25">
            <a:extLst>
              <a:ext uri="{FF2B5EF4-FFF2-40B4-BE49-F238E27FC236}">
                <a16:creationId xmlns:a16="http://schemas.microsoft.com/office/drawing/2014/main" id="{20FC270C-4089-1696-25B8-F6EE1D737756}"/>
              </a:ext>
            </a:extLst>
          </p:cNvPr>
          <p:cNvSpPr txBox="1"/>
          <p:nvPr/>
        </p:nvSpPr>
        <p:spPr>
          <a:xfrm>
            <a:off x="292886" y="3389898"/>
            <a:ext cx="5502673" cy="600164"/>
          </a:xfrm>
          <a:prstGeom prst="rect">
            <a:avLst/>
          </a:prstGeom>
          <a:noFill/>
        </p:spPr>
        <p:txBody>
          <a:bodyPr wrap="square">
            <a:spAutoFit/>
          </a:bodyPr>
          <a:lstStyle/>
          <a:p>
            <a:r>
              <a:rPr lang="en-GB" sz="1100" dirty="0"/>
              <a:t>Because we are not getting value for money. When issues are raised records are not used effectively, crime investigation is poor, crime rates have increased. Generally, the standards of policing are at an all-time low. Respect for the police is zero!”</a:t>
            </a:r>
          </a:p>
        </p:txBody>
      </p:sp>
      <p:pic>
        <p:nvPicPr>
          <p:cNvPr id="27" name="Picture 26">
            <a:extLst>
              <a:ext uri="{FF2B5EF4-FFF2-40B4-BE49-F238E27FC236}">
                <a16:creationId xmlns:a16="http://schemas.microsoft.com/office/drawing/2014/main" id="{201643FD-09CC-F89F-EF55-7CEDCCEE12DE}"/>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173941" y="4006436"/>
            <a:ext cx="180000" cy="132532"/>
          </a:xfrm>
          <a:prstGeom prst="rect">
            <a:avLst/>
          </a:prstGeom>
          <a:noFill/>
        </p:spPr>
      </p:pic>
      <p:sp>
        <p:nvSpPr>
          <p:cNvPr id="29" name="TextBox 28">
            <a:extLst>
              <a:ext uri="{FF2B5EF4-FFF2-40B4-BE49-F238E27FC236}">
                <a16:creationId xmlns:a16="http://schemas.microsoft.com/office/drawing/2014/main" id="{0D063063-40C4-BB86-A28A-F5215A234C92}"/>
              </a:ext>
            </a:extLst>
          </p:cNvPr>
          <p:cNvSpPr txBox="1"/>
          <p:nvPr/>
        </p:nvSpPr>
        <p:spPr>
          <a:xfrm>
            <a:off x="300380" y="4547614"/>
            <a:ext cx="5609532" cy="600164"/>
          </a:xfrm>
          <a:prstGeom prst="rect">
            <a:avLst/>
          </a:prstGeom>
          <a:noFill/>
        </p:spPr>
        <p:txBody>
          <a:bodyPr wrap="square">
            <a:spAutoFit/>
          </a:bodyPr>
          <a:lstStyle/>
          <a:p>
            <a:r>
              <a:rPr lang="en-GB" sz="1100" dirty="0"/>
              <a:t>Due to the cost of living currently and no wage increase we as a household have to budget carefully to afford the necessities to live on already without having to make further cuts to pay additional council tax increases.”</a:t>
            </a:r>
          </a:p>
        </p:txBody>
      </p:sp>
      <p:sp>
        <p:nvSpPr>
          <p:cNvPr id="33" name="TextBox 32">
            <a:extLst>
              <a:ext uri="{FF2B5EF4-FFF2-40B4-BE49-F238E27FC236}">
                <a16:creationId xmlns:a16="http://schemas.microsoft.com/office/drawing/2014/main" id="{BFA625C8-735F-949C-3219-8DB364286E0D}"/>
              </a:ext>
            </a:extLst>
          </p:cNvPr>
          <p:cNvSpPr txBox="1"/>
          <p:nvPr/>
        </p:nvSpPr>
        <p:spPr>
          <a:xfrm>
            <a:off x="298581" y="5467253"/>
            <a:ext cx="5609532" cy="430887"/>
          </a:xfrm>
          <a:prstGeom prst="rect">
            <a:avLst/>
          </a:prstGeom>
          <a:noFill/>
        </p:spPr>
        <p:txBody>
          <a:bodyPr wrap="square">
            <a:spAutoFit/>
          </a:bodyPr>
          <a:lstStyle/>
          <a:p>
            <a:r>
              <a:rPr lang="en-GB" sz="1100" dirty="0"/>
              <a:t>I pay an extortionate amount in council tax already and it’s not being properly allocated - whenever I've needed the police they’ve not done anything to help…”</a:t>
            </a:r>
          </a:p>
        </p:txBody>
      </p:sp>
      <p:pic>
        <p:nvPicPr>
          <p:cNvPr id="34" name="Picture 33">
            <a:extLst>
              <a:ext uri="{FF2B5EF4-FFF2-40B4-BE49-F238E27FC236}">
                <a16:creationId xmlns:a16="http://schemas.microsoft.com/office/drawing/2014/main" id="{4A63AEE4-EAE7-9C14-8323-D9B79D6E8BB4}"/>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176785" y="5521614"/>
            <a:ext cx="180000" cy="132532"/>
          </a:xfrm>
          <a:prstGeom prst="rect">
            <a:avLst/>
          </a:prstGeom>
          <a:noFill/>
        </p:spPr>
      </p:pic>
    </p:spTree>
    <p:extLst>
      <p:ext uri="{BB962C8B-B14F-4D97-AF65-F5344CB8AC3E}">
        <p14:creationId xmlns:p14="http://schemas.microsoft.com/office/powerpoint/2010/main" val="1047466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a:extLst>
              <a:ext uri="{FF2B5EF4-FFF2-40B4-BE49-F238E27FC236}">
                <a16:creationId xmlns:a16="http://schemas.microsoft.com/office/drawing/2014/main" id="{955A87FB-D5AB-2939-8D3B-9788E5D22E67}"/>
              </a:ext>
            </a:extLst>
          </p:cNvPr>
          <p:cNvGraphicFramePr>
            <a:graphicFrameLocks/>
          </p:cNvGraphicFramePr>
          <p:nvPr>
            <p:extLst>
              <p:ext uri="{D42A27DB-BD31-4B8C-83A1-F6EECF244321}">
                <p14:modId xmlns:p14="http://schemas.microsoft.com/office/powerpoint/2010/main" val="1220380299"/>
              </p:ext>
            </p:extLst>
          </p:nvPr>
        </p:nvGraphicFramePr>
        <p:xfrm>
          <a:off x="-555839" y="914487"/>
          <a:ext cx="5406726" cy="3732160"/>
        </p:xfrm>
        <a:graphic>
          <a:graphicData uri="http://schemas.openxmlformats.org/drawingml/2006/chart">
            <c:chart xmlns:c="http://schemas.openxmlformats.org/drawingml/2006/chart" xmlns:r="http://schemas.openxmlformats.org/officeDocument/2006/relationships" r:id="rId3"/>
          </a:graphicData>
        </a:graphic>
      </p:graphicFrame>
      <p:sp>
        <p:nvSpPr>
          <p:cNvPr id="29" name="TextBox 28">
            <a:extLst>
              <a:ext uri="{FF2B5EF4-FFF2-40B4-BE49-F238E27FC236}">
                <a16:creationId xmlns:a16="http://schemas.microsoft.com/office/drawing/2014/main" id="{CEFAFB54-036B-201B-853B-EECD88D26C57}"/>
              </a:ext>
            </a:extLst>
          </p:cNvPr>
          <p:cNvSpPr txBox="1"/>
          <p:nvPr/>
        </p:nvSpPr>
        <p:spPr>
          <a:xfrm>
            <a:off x="4111706" y="1230271"/>
            <a:ext cx="4813794" cy="1954381"/>
          </a:xfrm>
          <a:prstGeom prst="rect">
            <a:avLst/>
          </a:prstGeom>
          <a:noFill/>
        </p:spPr>
        <p:txBody>
          <a:bodyPr wrap="square" rtlCol="0">
            <a:spAutoFit/>
          </a:bodyPr>
          <a:lstStyle/>
          <a:p>
            <a:r>
              <a:rPr lang="en-GB" sz="1100" dirty="0"/>
              <a:t>The most common reason for participants giving a good/excellent rating was due to </a:t>
            </a:r>
            <a:r>
              <a:rPr lang="en-GB" sz="1100" b="1" dirty="0"/>
              <a:t>the police doing the best job they can, despite various constraints, </a:t>
            </a:r>
            <a:r>
              <a:rPr lang="en-GB" sz="1100" dirty="0"/>
              <a:t>with frequent comments that </a:t>
            </a:r>
            <a:r>
              <a:rPr lang="en-GB" sz="1100" b="1" dirty="0"/>
              <a:t>the police need more resources</a:t>
            </a:r>
            <a:r>
              <a:rPr lang="en-GB" sz="1100" dirty="0"/>
              <a:t>.</a:t>
            </a:r>
            <a:r>
              <a:rPr lang="en-GB" sz="1100" b="1" dirty="0"/>
              <a:t> </a:t>
            </a:r>
            <a:r>
              <a:rPr lang="en-GB" sz="1100" dirty="0"/>
              <a:t>Participants who selected good/excellent also gave reasons for their answers due to the perception that </a:t>
            </a:r>
            <a:r>
              <a:rPr lang="en-GB" sz="1100" b="1" dirty="0"/>
              <a:t>the police have a hard job to keep communities safe, but they do it well. </a:t>
            </a:r>
            <a:r>
              <a:rPr lang="en-GB" sz="1100" dirty="0"/>
              <a:t>A large number of participants gave their good rating because they felt the </a:t>
            </a:r>
            <a:r>
              <a:rPr lang="en-GB" sz="1100" b="1" dirty="0"/>
              <a:t>police were reliable </a:t>
            </a:r>
            <a:r>
              <a:rPr lang="en-GB" sz="1100" dirty="0"/>
              <a:t>and that </a:t>
            </a:r>
            <a:r>
              <a:rPr lang="en-GB" sz="1100" b="1" dirty="0"/>
              <a:t>police visibility was good</a:t>
            </a:r>
            <a:r>
              <a:rPr lang="en-GB" sz="1100" dirty="0"/>
              <a:t>. However, there were also some </a:t>
            </a:r>
            <a:r>
              <a:rPr lang="en-GB" sz="1100" b="1" dirty="0"/>
              <a:t>negative comments about visibility, </a:t>
            </a:r>
            <a:r>
              <a:rPr lang="en-GB" sz="1100" dirty="0"/>
              <a:t>with suggestions that it could be improved, particularly in rural areas. Other, less frequently mentioned comments included not having needed them, the need to make improvements and negative comments around leadership.</a:t>
            </a:r>
          </a:p>
        </p:txBody>
      </p:sp>
      <p:sp>
        <p:nvSpPr>
          <p:cNvPr id="59" name="TextBox 58">
            <a:extLst>
              <a:ext uri="{FF2B5EF4-FFF2-40B4-BE49-F238E27FC236}">
                <a16:creationId xmlns:a16="http://schemas.microsoft.com/office/drawing/2014/main" id="{FFA5801A-60F4-5E3D-022C-FD53A79144B0}"/>
              </a:ext>
            </a:extLst>
          </p:cNvPr>
          <p:cNvSpPr txBox="1"/>
          <p:nvPr/>
        </p:nvSpPr>
        <p:spPr>
          <a:xfrm>
            <a:off x="8122009" y="3835043"/>
            <a:ext cx="3018845" cy="415498"/>
          </a:xfrm>
          <a:prstGeom prst="rect">
            <a:avLst/>
          </a:prstGeom>
          <a:noFill/>
        </p:spPr>
        <p:txBody>
          <a:bodyPr wrap="square">
            <a:spAutoFit/>
          </a:bodyPr>
          <a:lstStyle/>
          <a:p>
            <a:r>
              <a:rPr lang="en-GB" sz="1050" b="0" i="0" dirty="0">
                <a:solidFill>
                  <a:srgbClr val="000000"/>
                </a:solidFill>
                <a:effectLst/>
              </a:rPr>
              <a:t>There seem to be a lot of crime numbers given out and not enough action in attending.”</a:t>
            </a:r>
            <a:endParaRPr lang="en-GB" sz="1050" dirty="0"/>
          </a:p>
        </p:txBody>
      </p:sp>
      <p:sp>
        <p:nvSpPr>
          <p:cNvPr id="4" name="Title 1">
            <a:extLst>
              <a:ext uri="{FF2B5EF4-FFF2-40B4-BE49-F238E27FC236}">
                <a16:creationId xmlns:a16="http://schemas.microsoft.com/office/drawing/2014/main" id="{946DDB08-5440-7285-53BA-80A010AC180B}"/>
              </a:ext>
            </a:extLst>
          </p:cNvPr>
          <p:cNvSpPr>
            <a:spLocks noGrp="1"/>
          </p:cNvSpPr>
          <p:nvPr>
            <p:ph type="title"/>
          </p:nvPr>
        </p:nvSpPr>
        <p:spPr>
          <a:xfrm>
            <a:off x="4776" y="27450"/>
            <a:ext cx="12187223" cy="621133"/>
          </a:xfrm>
        </p:spPr>
        <p:txBody>
          <a:bodyPr>
            <a:noAutofit/>
          </a:bodyPr>
          <a:lstStyle/>
          <a:p>
            <a:r>
              <a:rPr lang="en-GB" b="1" dirty="0"/>
              <a:t>Northamptonshire Police: </a:t>
            </a:r>
            <a:r>
              <a:rPr lang="en-GB" sz="3600" b="1" dirty="0"/>
              <a:t>Public Opinion/Confidence</a:t>
            </a:r>
            <a:endParaRPr lang="en-GB" b="1" dirty="0"/>
          </a:p>
        </p:txBody>
      </p:sp>
      <p:sp>
        <p:nvSpPr>
          <p:cNvPr id="5" name="TextBox 4">
            <a:extLst>
              <a:ext uri="{FF2B5EF4-FFF2-40B4-BE49-F238E27FC236}">
                <a16:creationId xmlns:a16="http://schemas.microsoft.com/office/drawing/2014/main" id="{558555DA-BD60-5CCF-776D-E387A845F202}"/>
              </a:ext>
            </a:extLst>
          </p:cNvPr>
          <p:cNvSpPr txBox="1"/>
          <p:nvPr/>
        </p:nvSpPr>
        <p:spPr>
          <a:xfrm>
            <a:off x="-73269" y="545628"/>
            <a:ext cx="4207056" cy="523220"/>
          </a:xfrm>
          <a:prstGeom prst="rect">
            <a:avLst/>
          </a:prstGeom>
          <a:noFill/>
        </p:spPr>
        <p:txBody>
          <a:bodyPr wrap="square">
            <a:spAutoFit/>
          </a:bodyPr>
          <a:lstStyle/>
          <a:p>
            <a:pPr algn="ctr" rtl="0">
              <a:defRPr sz="1200" b="1" i="0" u="none" strike="noStrike" kern="1200" spc="0" baseline="0">
                <a:solidFill>
                  <a:prstClr val="black"/>
                </a:solidFill>
                <a:latin typeface="+mn-lt"/>
                <a:ea typeface="+mn-ea"/>
                <a:cs typeface="+mn-cs"/>
              </a:defRPr>
            </a:pPr>
            <a:r>
              <a:rPr lang="en-GB" sz="1400" b="1" dirty="0">
                <a:solidFill>
                  <a:schemeClr val="tx1"/>
                </a:solidFill>
              </a:rPr>
              <a:t>In your opinion, how good of a job do you think Northamptonshire </a:t>
            </a:r>
            <a:r>
              <a:rPr lang="en-GB" sz="1400" b="1" dirty="0"/>
              <a:t>Police</a:t>
            </a:r>
            <a:r>
              <a:rPr lang="en-GB" sz="1400" b="1" dirty="0">
                <a:solidFill>
                  <a:schemeClr val="tx1"/>
                </a:solidFill>
              </a:rPr>
              <a:t> are doing? (n=1,588)</a:t>
            </a:r>
          </a:p>
        </p:txBody>
      </p:sp>
      <p:sp>
        <p:nvSpPr>
          <p:cNvPr id="8" name="Isosceles Triangle 7">
            <a:extLst>
              <a:ext uri="{FF2B5EF4-FFF2-40B4-BE49-F238E27FC236}">
                <a16:creationId xmlns:a16="http://schemas.microsoft.com/office/drawing/2014/main" id="{E945ED4E-BEF7-F9FE-8B49-ADA77C048FEB}"/>
              </a:ext>
            </a:extLst>
          </p:cNvPr>
          <p:cNvSpPr/>
          <p:nvPr/>
        </p:nvSpPr>
        <p:spPr>
          <a:xfrm rot="16907378">
            <a:off x="2353507" y="2021263"/>
            <a:ext cx="103072" cy="117053"/>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D48E543F-79C0-BF1A-D77F-E11B57A1A1EB}"/>
              </a:ext>
            </a:extLst>
          </p:cNvPr>
          <p:cNvSpPr/>
          <p:nvPr/>
        </p:nvSpPr>
        <p:spPr>
          <a:xfrm rot="633338">
            <a:off x="2444718" y="3012536"/>
            <a:ext cx="414643" cy="33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8B139C9C-982E-9C80-8079-9A33C61E5760}"/>
              </a:ext>
            </a:extLst>
          </p:cNvPr>
          <p:cNvSpPr txBox="1"/>
          <p:nvPr/>
        </p:nvSpPr>
        <p:spPr>
          <a:xfrm>
            <a:off x="80392" y="4423924"/>
            <a:ext cx="3900791" cy="646331"/>
          </a:xfrm>
          <a:prstGeom prst="rect">
            <a:avLst/>
          </a:prstGeom>
          <a:solidFill>
            <a:schemeClr val="accent5">
              <a:lumMod val="20000"/>
              <a:lumOff val="80000"/>
            </a:schemeClr>
          </a:solidFill>
        </p:spPr>
        <p:txBody>
          <a:bodyPr wrap="square" rtlCol="0">
            <a:spAutoFit/>
          </a:bodyPr>
          <a:lstStyle/>
          <a:p>
            <a:r>
              <a:rPr lang="en-GB" sz="1200" b="1" dirty="0"/>
              <a:t>37.7% of participants said they think Northamptonshire Police are doing a good or excellent job. Last year, 33.8% of participants said this. </a:t>
            </a:r>
            <a:endParaRPr lang="en-GB" sz="1200" dirty="0"/>
          </a:p>
        </p:txBody>
      </p:sp>
      <p:sp>
        <p:nvSpPr>
          <p:cNvPr id="18" name="Rectangle 17">
            <a:extLst>
              <a:ext uri="{FF2B5EF4-FFF2-40B4-BE49-F238E27FC236}">
                <a16:creationId xmlns:a16="http://schemas.microsoft.com/office/drawing/2014/main" id="{5AF0E85F-3357-F5FA-4854-3D9514072568}"/>
              </a:ext>
            </a:extLst>
          </p:cNvPr>
          <p:cNvSpPr/>
          <p:nvPr/>
        </p:nvSpPr>
        <p:spPr>
          <a:xfrm rot="633338">
            <a:off x="2643987" y="3163287"/>
            <a:ext cx="259947" cy="1577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617B4F37-7337-D3F6-A152-718AFB171B55}"/>
              </a:ext>
            </a:extLst>
          </p:cNvPr>
          <p:cNvSpPr txBox="1"/>
          <p:nvPr/>
        </p:nvSpPr>
        <p:spPr>
          <a:xfrm>
            <a:off x="1760012" y="2449222"/>
            <a:ext cx="1101799" cy="738664"/>
          </a:xfrm>
          <a:prstGeom prst="rect">
            <a:avLst/>
          </a:prstGeom>
          <a:noFill/>
        </p:spPr>
        <p:txBody>
          <a:bodyPr wrap="square">
            <a:spAutoFit/>
          </a:bodyPr>
          <a:lstStyle/>
          <a:p>
            <a:pPr algn="ctr" rtl="0">
              <a:defRPr sz="1200" b="1" i="0" u="none" strike="noStrike" kern="1200" spc="0" baseline="0">
                <a:solidFill>
                  <a:prstClr val="black"/>
                </a:solidFill>
                <a:latin typeface="+mn-lt"/>
                <a:ea typeface="+mn-ea"/>
                <a:cs typeface="+mn-cs"/>
              </a:defRPr>
            </a:pPr>
            <a:r>
              <a:rPr lang="en-GB" sz="1400" b="1" dirty="0"/>
              <a:t>37.7</a:t>
            </a:r>
            <a:r>
              <a:rPr lang="en-GB" sz="1400" b="1" dirty="0">
                <a:solidFill>
                  <a:schemeClr val="tx1"/>
                </a:solidFill>
              </a:rPr>
              <a:t>% said excellent or good</a:t>
            </a:r>
          </a:p>
        </p:txBody>
      </p:sp>
      <p:sp>
        <p:nvSpPr>
          <p:cNvPr id="7" name="Isosceles Triangle 6">
            <a:extLst>
              <a:ext uri="{FF2B5EF4-FFF2-40B4-BE49-F238E27FC236}">
                <a16:creationId xmlns:a16="http://schemas.microsoft.com/office/drawing/2014/main" id="{540D8D94-DB4B-91B9-228E-C91A74AA0499}"/>
              </a:ext>
            </a:extLst>
          </p:cNvPr>
          <p:cNvSpPr/>
          <p:nvPr/>
        </p:nvSpPr>
        <p:spPr>
          <a:xfrm rot="13189824">
            <a:off x="2823335" y="3209602"/>
            <a:ext cx="106326" cy="106325"/>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a:extLst>
              <a:ext uri="{FF2B5EF4-FFF2-40B4-BE49-F238E27FC236}">
                <a16:creationId xmlns:a16="http://schemas.microsoft.com/office/drawing/2014/main" id="{2BC2BA7C-E873-6DB5-50F5-2459106450A6}"/>
              </a:ext>
            </a:extLst>
          </p:cNvPr>
          <p:cNvSpPr txBox="1"/>
          <p:nvPr/>
        </p:nvSpPr>
        <p:spPr>
          <a:xfrm>
            <a:off x="4379792" y="508445"/>
            <a:ext cx="2587610" cy="307777"/>
          </a:xfrm>
          <a:prstGeom prst="rect">
            <a:avLst/>
          </a:prstGeom>
          <a:noFill/>
        </p:spPr>
        <p:txBody>
          <a:bodyPr wrap="square" rtlCol="0">
            <a:spAutoFit/>
          </a:bodyPr>
          <a:lstStyle/>
          <a:p>
            <a:r>
              <a:rPr lang="en-GB" sz="1400" b="1" dirty="0"/>
              <a:t>Why do you say that?</a:t>
            </a:r>
            <a:endParaRPr lang="en-GB" sz="1400" dirty="0"/>
          </a:p>
        </p:txBody>
      </p:sp>
      <p:sp>
        <p:nvSpPr>
          <p:cNvPr id="23" name="TextBox 22">
            <a:extLst>
              <a:ext uri="{FF2B5EF4-FFF2-40B4-BE49-F238E27FC236}">
                <a16:creationId xmlns:a16="http://schemas.microsoft.com/office/drawing/2014/main" id="{EB977851-DBEC-765D-3F6F-4910AD423FDB}"/>
              </a:ext>
            </a:extLst>
          </p:cNvPr>
          <p:cNvSpPr txBox="1"/>
          <p:nvPr/>
        </p:nvSpPr>
        <p:spPr>
          <a:xfrm>
            <a:off x="4404707" y="711638"/>
            <a:ext cx="4363641" cy="276999"/>
          </a:xfrm>
          <a:prstGeom prst="rect">
            <a:avLst/>
          </a:prstGeom>
          <a:noFill/>
        </p:spPr>
        <p:txBody>
          <a:bodyPr wrap="square" rtlCol="0">
            <a:spAutoFit/>
          </a:bodyPr>
          <a:lstStyle/>
          <a:p>
            <a:r>
              <a:rPr lang="en-GB" sz="1200" dirty="0"/>
              <a:t>The most common themes to impact people’s judgements were…</a:t>
            </a:r>
          </a:p>
        </p:txBody>
      </p:sp>
      <p:sp>
        <p:nvSpPr>
          <p:cNvPr id="24" name="Arrow: Down 23">
            <a:extLst>
              <a:ext uri="{FF2B5EF4-FFF2-40B4-BE49-F238E27FC236}">
                <a16:creationId xmlns:a16="http://schemas.microsoft.com/office/drawing/2014/main" id="{E86328E3-B83E-2594-AF10-63381EA95983}"/>
              </a:ext>
            </a:extLst>
          </p:cNvPr>
          <p:cNvSpPr/>
          <p:nvPr/>
        </p:nvSpPr>
        <p:spPr>
          <a:xfrm rot="16200000">
            <a:off x="3929883" y="468187"/>
            <a:ext cx="359864" cy="538033"/>
          </a:xfrm>
          <a:prstGeom prst="downArrow">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F8389675-0E3D-C97F-5770-8F9F50F41216}"/>
              </a:ext>
            </a:extLst>
          </p:cNvPr>
          <p:cNvSpPr txBox="1"/>
          <p:nvPr/>
        </p:nvSpPr>
        <p:spPr>
          <a:xfrm>
            <a:off x="4133083" y="948721"/>
            <a:ext cx="7258006" cy="276999"/>
          </a:xfrm>
          <a:prstGeom prst="rect">
            <a:avLst/>
          </a:prstGeom>
          <a:solidFill>
            <a:srgbClr val="002060"/>
          </a:solidFill>
        </p:spPr>
        <p:txBody>
          <a:bodyPr wrap="square" rtlCol="0">
            <a:spAutoFit/>
          </a:bodyPr>
          <a:lstStyle/>
          <a:p>
            <a:r>
              <a:rPr lang="en-GB" sz="1200" dirty="0">
                <a:solidFill>
                  <a:schemeClr val="bg1"/>
                </a:solidFill>
              </a:rPr>
              <a:t>The most common themes of those who said good/excellent were…</a:t>
            </a:r>
          </a:p>
        </p:txBody>
      </p:sp>
      <p:sp>
        <p:nvSpPr>
          <p:cNvPr id="3" name="TextBox 2">
            <a:extLst>
              <a:ext uri="{FF2B5EF4-FFF2-40B4-BE49-F238E27FC236}">
                <a16:creationId xmlns:a16="http://schemas.microsoft.com/office/drawing/2014/main" id="{2DDE7448-61DB-7BF0-B292-B141E1F18E58}"/>
              </a:ext>
            </a:extLst>
          </p:cNvPr>
          <p:cNvSpPr txBox="1"/>
          <p:nvPr/>
        </p:nvSpPr>
        <p:spPr>
          <a:xfrm>
            <a:off x="4138895" y="3157843"/>
            <a:ext cx="7252193" cy="276999"/>
          </a:xfrm>
          <a:prstGeom prst="rect">
            <a:avLst/>
          </a:prstGeom>
          <a:solidFill>
            <a:schemeClr val="accent1">
              <a:lumMod val="20000"/>
              <a:lumOff val="80000"/>
            </a:schemeClr>
          </a:solidFill>
        </p:spPr>
        <p:txBody>
          <a:bodyPr wrap="square" rtlCol="0">
            <a:spAutoFit/>
          </a:bodyPr>
          <a:lstStyle/>
          <a:p>
            <a:r>
              <a:rPr lang="en-GB" sz="1200" dirty="0"/>
              <a:t>The most common themes of those who said fair were…</a:t>
            </a:r>
          </a:p>
        </p:txBody>
      </p:sp>
      <p:sp>
        <p:nvSpPr>
          <p:cNvPr id="9" name="TextBox 8">
            <a:extLst>
              <a:ext uri="{FF2B5EF4-FFF2-40B4-BE49-F238E27FC236}">
                <a16:creationId xmlns:a16="http://schemas.microsoft.com/office/drawing/2014/main" id="{DAF5D8AC-9266-E491-DFD5-E93F37BD7D97}"/>
              </a:ext>
            </a:extLst>
          </p:cNvPr>
          <p:cNvSpPr txBox="1"/>
          <p:nvPr/>
        </p:nvSpPr>
        <p:spPr>
          <a:xfrm>
            <a:off x="4132810" y="5016300"/>
            <a:ext cx="7170730" cy="276999"/>
          </a:xfrm>
          <a:prstGeom prst="rect">
            <a:avLst/>
          </a:prstGeom>
          <a:solidFill>
            <a:schemeClr val="bg1">
              <a:lumMod val="95000"/>
            </a:schemeClr>
          </a:solidFill>
        </p:spPr>
        <p:txBody>
          <a:bodyPr wrap="square" rtlCol="0">
            <a:spAutoFit/>
          </a:bodyPr>
          <a:lstStyle/>
          <a:p>
            <a:r>
              <a:rPr lang="en-GB" sz="1200" dirty="0"/>
              <a:t>The most common themes of those who said poor/very poor were…</a:t>
            </a:r>
          </a:p>
        </p:txBody>
      </p:sp>
      <p:sp>
        <p:nvSpPr>
          <p:cNvPr id="30" name="TextBox 29">
            <a:extLst>
              <a:ext uri="{FF2B5EF4-FFF2-40B4-BE49-F238E27FC236}">
                <a16:creationId xmlns:a16="http://schemas.microsoft.com/office/drawing/2014/main" id="{B0BFE7DA-72F5-E519-9126-87557B6AE6D6}"/>
              </a:ext>
            </a:extLst>
          </p:cNvPr>
          <p:cNvSpPr txBox="1"/>
          <p:nvPr/>
        </p:nvSpPr>
        <p:spPr>
          <a:xfrm>
            <a:off x="9181811" y="2392465"/>
            <a:ext cx="2307246" cy="738664"/>
          </a:xfrm>
          <a:prstGeom prst="rect">
            <a:avLst/>
          </a:prstGeom>
          <a:noFill/>
        </p:spPr>
        <p:txBody>
          <a:bodyPr wrap="square">
            <a:spAutoFit/>
          </a:bodyPr>
          <a:lstStyle/>
          <a:p>
            <a:r>
              <a:rPr lang="en-GB" sz="1050" b="0" i="0" dirty="0">
                <a:solidFill>
                  <a:srgbClr val="000000"/>
                </a:solidFill>
                <a:effectLst/>
              </a:rPr>
              <a:t>I have been impressed by the response I have had in recent contacts with Northants police, and by the care and professionalism they have shown.”</a:t>
            </a:r>
            <a:endParaRPr lang="en-GB" sz="1050" dirty="0"/>
          </a:p>
        </p:txBody>
      </p:sp>
      <p:pic>
        <p:nvPicPr>
          <p:cNvPr id="33" name="Picture 32">
            <a:extLst>
              <a:ext uri="{FF2B5EF4-FFF2-40B4-BE49-F238E27FC236}">
                <a16:creationId xmlns:a16="http://schemas.microsoft.com/office/drawing/2014/main" id="{1A8048D6-3968-9CF0-B24D-0A06AACED1A4}"/>
              </a:ext>
            </a:extLst>
          </p:cNvPr>
          <p:cNvPicPr>
            <a:picLocks noChangeAspect="1"/>
          </p:cNvPicPr>
          <p:nvPr/>
        </p:nvPicPr>
        <p:blipFill>
          <a:blip r:embed="rId4"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8953300" y="1865936"/>
            <a:ext cx="216000" cy="159039"/>
          </a:xfrm>
          <a:prstGeom prst="rect">
            <a:avLst/>
          </a:prstGeom>
          <a:noFill/>
        </p:spPr>
      </p:pic>
      <p:sp>
        <p:nvSpPr>
          <p:cNvPr id="43" name="TextBox 42">
            <a:extLst>
              <a:ext uri="{FF2B5EF4-FFF2-40B4-BE49-F238E27FC236}">
                <a16:creationId xmlns:a16="http://schemas.microsoft.com/office/drawing/2014/main" id="{0F4BA46A-F2A8-E324-12BB-EF3CFC96C11D}"/>
              </a:ext>
            </a:extLst>
          </p:cNvPr>
          <p:cNvSpPr txBox="1"/>
          <p:nvPr/>
        </p:nvSpPr>
        <p:spPr>
          <a:xfrm>
            <a:off x="9169300" y="1225425"/>
            <a:ext cx="2476219" cy="577081"/>
          </a:xfrm>
          <a:prstGeom prst="rect">
            <a:avLst/>
          </a:prstGeom>
          <a:noFill/>
        </p:spPr>
        <p:txBody>
          <a:bodyPr wrap="square">
            <a:spAutoFit/>
          </a:bodyPr>
          <a:lstStyle/>
          <a:p>
            <a:r>
              <a:rPr lang="en-GB" sz="1050" b="0" i="0" dirty="0">
                <a:solidFill>
                  <a:srgbClr val="000000"/>
                </a:solidFill>
                <a:effectLst/>
              </a:rPr>
              <a:t>They are understaffed, underfunded, under supported but still try their absolute hardest.”</a:t>
            </a:r>
            <a:endParaRPr lang="en-GB" sz="1050" dirty="0"/>
          </a:p>
        </p:txBody>
      </p:sp>
      <p:sp>
        <p:nvSpPr>
          <p:cNvPr id="47" name="TextBox 46">
            <a:extLst>
              <a:ext uri="{FF2B5EF4-FFF2-40B4-BE49-F238E27FC236}">
                <a16:creationId xmlns:a16="http://schemas.microsoft.com/office/drawing/2014/main" id="{CC27E798-73DF-F399-392D-677CD6623912}"/>
              </a:ext>
            </a:extLst>
          </p:cNvPr>
          <p:cNvSpPr txBox="1"/>
          <p:nvPr/>
        </p:nvSpPr>
        <p:spPr>
          <a:xfrm>
            <a:off x="9179929" y="1815568"/>
            <a:ext cx="2194886" cy="577081"/>
          </a:xfrm>
          <a:prstGeom prst="rect">
            <a:avLst/>
          </a:prstGeom>
          <a:noFill/>
        </p:spPr>
        <p:txBody>
          <a:bodyPr wrap="square">
            <a:spAutoFit/>
          </a:bodyPr>
          <a:lstStyle/>
          <a:p>
            <a:r>
              <a:rPr lang="en-GB" sz="1050" b="0" i="0" dirty="0">
                <a:solidFill>
                  <a:srgbClr val="000000"/>
                </a:solidFill>
                <a:effectLst/>
              </a:rPr>
              <a:t>They do their very best in helping to make sure that the public are safe and protected.”</a:t>
            </a:r>
            <a:endParaRPr lang="en-GB" sz="1050" dirty="0"/>
          </a:p>
        </p:txBody>
      </p:sp>
      <p:sp>
        <p:nvSpPr>
          <p:cNvPr id="55" name="TextBox 54">
            <a:extLst>
              <a:ext uri="{FF2B5EF4-FFF2-40B4-BE49-F238E27FC236}">
                <a16:creationId xmlns:a16="http://schemas.microsoft.com/office/drawing/2014/main" id="{F53FF8F5-42ED-FEC4-0827-B38FEE8959E0}"/>
              </a:ext>
            </a:extLst>
          </p:cNvPr>
          <p:cNvSpPr txBox="1"/>
          <p:nvPr/>
        </p:nvSpPr>
        <p:spPr>
          <a:xfrm>
            <a:off x="8153266" y="4606382"/>
            <a:ext cx="3128974" cy="415498"/>
          </a:xfrm>
          <a:prstGeom prst="rect">
            <a:avLst/>
          </a:prstGeom>
          <a:noFill/>
        </p:spPr>
        <p:txBody>
          <a:bodyPr wrap="square">
            <a:spAutoFit/>
          </a:bodyPr>
          <a:lstStyle/>
          <a:p>
            <a:r>
              <a:rPr lang="en-GB" sz="1050" b="0" i="0" dirty="0">
                <a:solidFill>
                  <a:srgbClr val="000000"/>
                </a:solidFill>
                <a:effectLst/>
              </a:rPr>
              <a:t>Lack of confidence due to leadership issues.  Frontline officers have been let down.”</a:t>
            </a:r>
            <a:endParaRPr lang="en-GB" sz="1050" dirty="0"/>
          </a:p>
        </p:txBody>
      </p:sp>
      <p:sp>
        <p:nvSpPr>
          <p:cNvPr id="57" name="TextBox 56">
            <a:extLst>
              <a:ext uri="{FF2B5EF4-FFF2-40B4-BE49-F238E27FC236}">
                <a16:creationId xmlns:a16="http://schemas.microsoft.com/office/drawing/2014/main" id="{742447E7-E8F6-888B-9CEA-A0C48F293664}"/>
              </a:ext>
            </a:extLst>
          </p:cNvPr>
          <p:cNvSpPr txBox="1"/>
          <p:nvPr/>
        </p:nvSpPr>
        <p:spPr>
          <a:xfrm>
            <a:off x="8134315" y="4219268"/>
            <a:ext cx="3286184" cy="415498"/>
          </a:xfrm>
          <a:prstGeom prst="rect">
            <a:avLst/>
          </a:prstGeom>
          <a:noFill/>
        </p:spPr>
        <p:txBody>
          <a:bodyPr wrap="square">
            <a:spAutoFit/>
          </a:bodyPr>
          <a:lstStyle/>
          <a:p>
            <a:r>
              <a:rPr lang="en-GB" sz="1050" b="0" i="0" dirty="0">
                <a:solidFill>
                  <a:srgbClr val="000000"/>
                </a:solidFill>
                <a:effectLst/>
              </a:rPr>
              <a:t>Not enough police to give a good enough service - but those I have come across are professional and friendly.”</a:t>
            </a:r>
            <a:endParaRPr lang="en-GB" sz="1050" dirty="0"/>
          </a:p>
        </p:txBody>
      </p:sp>
      <p:sp>
        <p:nvSpPr>
          <p:cNvPr id="63" name="TextBox 62">
            <a:extLst>
              <a:ext uri="{FF2B5EF4-FFF2-40B4-BE49-F238E27FC236}">
                <a16:creationId xmlns:a16="http://schemas.microsoft.com/office/drawing/2014/main" id="{1ABFC3D9-735C-CEE8-6A5A-C95FD14E4307}"/>
              </a:ext>
            </a:extLst>
          </p:cNvPr>
          <p:cNvSpPr txBox="1"/>
          <p:nvPr/>
        </p:nvSpPr>
        <p:spPr>
          <a:xfrm>
            <a:off x="8133776" y="3450398"/>
            <a:ext cx="3303694" cy="415498"/>
          </a:xfrm>
          <a:prstGeom prst="rect">
            <a:avLst/>
          </a:prstGeom>
          <a:noFill/>
        </p:spPr>
        <p:txBody>
          <a:bodyPr wrap="square">
            <a:spAutoFit/>
          </a:bodyPr>
          <a:lstStyle/>
          <a:p>
            <a:r>
              <a:rPr lang="en-GB" sz="1050" b="0" i="0" dirty="0">
                <a:solidFill>
                  <a:srgbClr val="000000"/>
                </a:solidFill>
                <a:effectLst/>
              </a:rPr>
              <a:t>There is an urgent need for a more visible presence to stop problems before they start.”</a:t>
            </a:r>
            <a:endParaRPr lang="en-GB" sz="1050" dirty="0"/>
          </a:p>
        </p:txBody>
      </p:sp>
      <p:pic>
        <p:nvPicPr>
          <p:cNvPr id="31" name="Picture 30">
            <a:extLst>
              <a:ext uri="{FF2B5EF4-FFF2-40B4-BE49-F238E27FC236}">
                <a16:creationId xmlns:a16="http://schemas.microsoft.com/office/drawing/2014/main" id="{64367FDB-4D79-79CF-C1F7-27C38517A79C}"/>
              </a:ext>
            </a:extLst>
          </p:cNvPr>
          <p:cNvPicPr>
            <a:picLocks noChangeAspect="1"/>
          </p:cNvPicPr>
          <p:nvPr/>
        </p:nvPicPr>
        <p:blipFill>
          <a:blip r:embed="rId4"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8976531" y="2443510"/>
            <a:ext cx="216000" cy="159039"/>
          </a:xfrm>
          <a:prstGeom prst="rect">
            <a:avLst/>
          </a:prstGeom>
          <a:noFill/>
        </p:spPr>
      </p:pic>
      <p:pic>
        <p:nvPicPr>
          <p:cNvPr id="36" name="Picture 35">
            <a:extLst>
              <a:ext uri="{FF2B5EF4-FFF2-40B4-BE49-F238E27FC236}">
                <a16:creationId xmlns:a16="http://schemas.microsoft.com/office/drawing/2014/main" id="{F54205D0-0EA4-F31C-972F-4A6DBB6510DF}"/>
              </a:ext>
            </a:extLst>
          </p:cNvPr>
          <p:cNvPicPr>
            <a:picLocks noChangeAspect="1"/>
          </p:cNvPicPr>
          <p:nvPr/>
        </p:nvPicPr>
        <p:blipFill>
          <a:blip r:embed="rId4"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8953300" y="1295463"/>
            <a:ext cx="216000" cy="159039"/>
          </a:xfrm>
          <a:prstGeom prst="rect">
            <a:avLst/>
          </a:prstGeom>
          <a:noFill/>
        </p:spPr>
      </p:pic>
      <p:sp>
        <p:nvSpPr>
          <p:cNvPr id="38" name="TextBox 37">
            <a:extLst>
              <a:ext uri="{FF2B5EF4-FFF2-40B4-BE49-F238E27FC236}">
                <a16:creationId xmlns:a16="http://schemas.microsoft.com/office/drawing/2014/main" id="{67100796-EBB1-E8AA-AF22-9ECC5BB8C90E}"/>
              </a:ext>
            </a:extLst>
          </p:cNvPr>
          <p:cNvSpPr txBox="1"/>
          <p:nvPr/>
        </p:nvSpPr>
        <p:spPr>
          <a:xfrm>
            <a:off x="4111706" y="3418685"/>
            <a:ext cx="3693824" cy="1615827"/>
          </a:xfrm>
          <a:prstGeom prst="rect">
            <a:avLst/>
          </a:prstGeom>
          <a:noFill/>
        </p:spPr>
        <p:txBody>
          <a:bodyPr wrap="square" rtlCol="0">
            <a:spAutoFit/>
          </a:bodyPr>
          <a:lstStyle/>
          <a:p>
            <a:r>
              <a:rPr lang="en-GB" sz="1100" dirty="0"/>
              <a:t>The most frequently mentioned reasons for giving a rating of ‘fair’ included the perception that </a:t>
            </a:r>
            <a:r>
              <a:rPr lang="en-GB" sz="1100" b="1" dirty="0"/>
              <a:t>visibility was poor</a:t>
            </a:r>
            <a:r>
              <a:rPr lang="en-GB" sz="1100" dirty="0"/>
              <a:t>, a perception that the </a:t>
            </a:r>
            <a:r>
              <a:rPr lang="en-GB" sz="1100" b="1" dirty="0"/>
              <a:t>police need to take more action/tackle crime better</a:t>
            </a:r>
            <a:r>
              <a:rPr lang="en-GB" sz="1100" dirty="0"/>
              <a:t>, comments about being </a:t>
            </a:r>
            <a:r>
              <a:rPr lang="en-GB" sz="1100" b="1" dirty="0"/>
              <a:t>under-resourced</a:t>
            </a:r>
            <a:r>
              <a:rPr lang="en-GB" sz="1100" dirty="0"/>
              <a:t> and negative comments about </a:t>
            </a:r>
            <a:r>
              <a:rPr lang="en-GB" sz="1100" b="1" dirty="0"/>
              <a:t>leadership. </a:t>
            </a:r>
            <a:r>
              <a:rPr lang="en-GB" sz="1100" dirty="0"/>
              <a:t>Other, less frequently mentioned comments included: rating given due to personal experience (or lack of personal experience), comments about certain crime issues that have not been resolved and a need for better communication.</a:t>
            </a:r>
          </a:p>
        </p:txBody>
      </p:sp>
      <p:pic>
        <p:nvPicPr>
          <p:cNvPr id="42" name="Picture 41">
            <a:extLst>
              <a:ext uri="{FF2B5EF4-FFF2-40B4-BE49-F238E27FC236}">
                <a16:creationId xmlns:a16="http://schemas.microsoft.com/office/drawing/2014/main" id="{825F6F9B-A060-D687-6A22-26AD3C2E4552}"/>
              </a:ext>
            </a:extLst>
          </p:cNvPr>
          <p:cNvPicPr>
            <a:picLocks noChangeAspect="1"/>
          </p:cNvPicPr>
          <p:nvPr/>
        </p:nvPicPr>
        <p:blipFill>
          <a:blip r:embed="rId4"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7055647" y="5353323"/>
            <a:ext cx="216000" cy="159039"/>
          </a:xfrm>
          <a:prstGeom prst="rect">
            <a:avLst/>
          </a:prstGeom>
          <a:noFill/>
        </p:spPr>
      </p:pic>
      <p:pic>
        <p:nvPicPr>
          <p:cNvPr id="44" name="Picture 43">
            <a:extLst>
              <a:ext uri="{FF2B5EF4-FFF2-40B4-BE49-F238E27FC236}">
                <a16:creationId xmlns:a16="http://schemas.microsoft.com/office/drawing/2014/main" id="{68B2ED43-D77E-2DDF-9D63-DE0DBED6945B}"/>
              </a:ext>
            </a:extLst>
          </p:cNvPr>
          <p:cNvPicPr>
            <a:picLocks noChangeAspect="1"/>
          </p:cNvPicPr>
          <p:nvPr/>
        </p:nvPicPr>
        <p:blipFill>
          <a:blip r:embed="rId4"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7950707" y="3501124"/>
            <a:ext cx="216000" cy="159039"/>
          </a:xfrm>
          <a:prstGeom prst="rect">
            <a:avLst/>
          </a:prstGeom>
          <a:noFill/>
        </p:spPr>
      </p:pic>
      <p:pic>
        <p:nvPicPr>
          <p:cNvPr id="46" name="Picture 45">
            <a:extLst>
              <a:ext uri="{FF2B5EF4-FFF2-40B4-BE49-F238E27FC236}">
                <a16:creationId xmlns:a16="http://schemas.microsoft.com/office/drawing/2014/main" id="{03376EDF-EED5-05E6-B82F-6F790AD5BF24}"/>
              </a:ext>
            </a:extLst>
          </p:cNvPr>
          <p:cNvPicPr>
            <a:picLocks noChangeAspect="1"/>
          </p:cNvPicPr>
          <p:nvPr/>
        </p:nvPicPr>
        <p:blipFill>
          <a:blip r:embed="rId4"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7945231" y="3883575"/>
            <a:ext cx="216000" cy="159039"/>
          </a:xfrm>
          <a:prstGeom prst="rect">
            <a:avLst/>
          </a:prstGeom>
          <a:noFill/>
        </p:spPr>
      </p:pic>
      <p:pic>
        <p:nvPicPr>
          <p:cNvPr id="54" name="Picture 53">
            <a:extLst>
              <a:ext uri="{FF2B5EF4-FFF2-40B4-BE49-F238E27FC236}">
                <a16:creationId xmlns:a16="http://schemas.microsoft.com/office/drawing/2014/main" id="{7F07A971-FAA6-C6E2-A0E6-6CE1C9742B29}"/>
              </a:ext>
            </a:extLst>
          </p:cNvPr>
          <p:cNvPicPr>
            <a:picLocks noChangeAspect="1"/>
          </p:cNvPicPr>
          <p:nvPr/>
        </p:nvPicPr>
        <p:blipFill>
          <a:blip r:embed="rId4"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7950707" y="4654549"/>
            <a:ext cx="216000" cy="159039"/>
          </a:xfrm>
          <a:prstGeom prst="rect">
            <a:avLst/>
          </a:prstGeom>
          <a:noFill/>
        </p:spPr>
      </p:pic>
      <p:pic>
        <p:nvPicPr>
          <p:cNvPr id="56" name="Picture 55">
            <a:extLst>
              <a:ext uri="{FF2B5EF4-FFF2-40B4-BE49-F238E27FC236}">
                <a16:creationId xmlns:a16="http://schemas.microsoft.com/office/drawing/2014/main" id="{9E65742F-214F-A049-B80A-F24D33934521}"/>
              </a:ext>
            </a:extLst>
          </p:cNvPr>
          <p:cNvPicPr>
            <a:picLocks noChangeAspect="1"/>
          </p:cNvPicPr>
          <p:nvPr/>
        </p:nvPicPr>
        <p:blipFill>
          <a:blip r:embed="rId4"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7950707" y="4257964"/>
            <a:ext cx="216000" cy="159039"/>
          </a:xfrm>
          <a:prstGeom prst="rect">
            <a:avLst/>
          </a:prstGeom>
          <a:noFill/>
        </p:spPr>
      </p:pic>
      <p:sp>
        <p:nvSpPr>
          <p:cNvPr id="58" name="TextBox 57">
            <a:extLst>
              <a:ext uri="{FF2B5EF4-FFF2-40B4-BE49-F238E27FC236}">
                <a16:creationId xmlns:a16="http://schemas.microsoft.com/office/drawing/2014/main" id="{5CE98AB3-F360-A48A-B9FE-6E0542759087}"/>
              </a:ext>
            </a:extLst>
          </p:cNvPr>
          <p:cNvSpPr txBox="1"/>
          <p:nvPr/>
        </p:nvSpPr>
        <p:spPr>
          <a:xfrm>
            <a:off x="4104715" y="5293299"/>
            <a:ext cx="2936166" cy="1446550"/>
          </a:xfrm>
          <a:prstGeom prst="rect">
            <a:avLst/>
          </a:prstGeom>
          <a:noFill/>
        </p:spPr>
        <p:txBody>
          <a:bodyPr wrap="square" rtlCol="0">
            <a:spAutoFit/>
          </a:bodyPr>
          <a:lstStyle/>
          <a:p>
            <a:r>
              <a:rPr lang="en-GB" sz="1100" dirty="0"/>
              <a:t>The most frequently mentioned reasons for giving a poor/very poor rating was due to the perception that </a:t>
            </a:r>
            <a:r>
              <a:rPr lang="en-GB" sz="1100" b="1" dirty="0"/>
              <a:t>the police need to take more action when dealing with crime</a:t>
            </a:r>
            <a:r>
              <a:rPr lang="en-GB" sz="1100" dirty="0"/>
              <a:t>, due to a </a:t>
            </a:r>
            <a:r>
              <a:rPr lang="en-GB" sz="1100" b="1" dirty="0"/>
              <a:t>lack of visibility</a:t>
            </a:r>
            <a:r>
              <a:rPr lang="en-GB" sz="1100" dirty="0"/>
              <a:t>, a </a:t>
            </a:r>
            <a:r>
              <a:rPr lang="en-GB" sz="1100" b="1" dirty="0"/>
              <a:t>lack of response/care</a:t>
            </a:r>
            <a:r>
              <a:rPr lang="en-GB" sz="1100" dirty="0"/>
              <a:t>, and </a:t>
            </a:r>
            <a:r>
              <a:rPr lang="en-GB" sz="1100" b="1" dirty="0"/>
              <a:t>bad personal experiences</a:t>
            </a:r>
            <a:r>
              <a:rPr lang="en-GB" sz="1100" dirty="0"/>
              <a:t>. There were also comments about there being a </a:t>
            </a:r>
            <a:r>
              <a:rPr lang="en-GB" sz="1100" b="1" dirty="0"/>
              <a:t>lack of resources </a:t>
            </a:r>
            <a:r>
              <a:rPr lang="en-GB" sz="1100" dirty="0"/>
              <a:t>as well as negative comments about </a:t>
            </a:r>
            <a:r>
              <a:rPr lang="en-GB" sz="1100" b="1" dirty="0"/>
              <a:t>leadership.</a:t>
            </a:r>
            <a:endParaRPr lang="en-GB" sz="1100" dirty="0"/>
          </a:p>
        </p:txBody>
      </p:sp>
      <p:sp>
        <p:nvSpPr>
          <p:cNvPr id="61" name="TextBox 60">
            <a:extLst>
              <a:ext uri="{FF2B5EF4-FFF2-40B4-BE49-F238E27FC236}">
                <a16:creationId xmlns:a16="http://schemas.microsoft.com/office/drawing/2014/main" id="{7F76B45C-D015-4712-4FD6-011496DBD059}"/>
              </a:ext>
            </a:extLst>
          </p:cNvPr>
          <p:cNvSpPr txBox="1"/>
          <p:nvPr/>
        </p:nvSpPr>
        <p:spPr>
          <a:xfrm>
            <a:off x="9579801" y="5293854"/>
            <a:ext cx="1857669" cy="738664"/>
          </a:xfrm>
          <a:prstGeom prst="rect">
            <a:avLst/>
          </a:prstGeom>
          <a:noFill/>
        </p:spPr>
        <p:txBody>
          <a:bodyPr wrap="square">
            <a:spAutoFit/>
          </a:bodyPr>
          <a:lstStyle/>
          <a:p>
            <a:r>
              <a:rPr lang="en-GB" sz="1050" b="0" i="0" dirty="0">
                <a:solidFill>
                  <a:srgbClr val="000000"/>
                </a:solidFill>
                <a:effectLst/>
              </a:rPr>
              <a:t>I just do not see any police officers and a lot of crime is happening with no consequences.”</a:t>
            </a:r>
            <a:endParaRPr lang="en-GB" sz="1050" dirty="0"/>
          </a:p>
        </p:txBody>
      </p:sp>
      <p:sp>
        <p:nvSpPr>
          <p:cNvPr id="64" name="TextBox 63">
            <a:extLst>
              <a:ext uri="{FF2B5EF4-FFF2-40B4-BE49-F238E27FC236}">
                <a16:creationId xmlns:a16="http://schemas.microsoft.com/office/drawing/2014/main" id="{B994EC59-A5AF-A40F-EA9B-C6BA92601186}"/>
              </a:ext>
            </a:extLst>
          </p:cNvPr>
          <p:cNvSpPr txBox="1"/>
          <p:nvPr/>
        </p:nvSpPr>
        <p:spPr>
          <a:xfrm>
            <a:off x="9590246" y="6057042"/>
            <a:ext cx="1500120" cy="577081"/>
          </a:xfrm>
          <a:prstGeom prst="rect">
            <a:avLst/>
          </a:prstGeom>
          <a:noFill/>
        </p:spPr>
        <p:txBody>
          <a:bodyPr wrap="square">
            <a:spAutoFit/>
          </a:bodyPr>
          <a:lstStyle/>
          <a:p>
            <a:r>
              <a:rPr lang="en-GB" sz="1050" b="0" i="0" dirty="0">
                <a:solidFill>
                  <a:srgbClr val="000000"/>
                </a:solidFill>
                <a:effectLst/>
                <a:latin typeface="Aptos Narrow" panose="020B0004020202020204" pitchFamily="34" charset="0"/>
              </a:rPr>
              <a:t>Because if they think it’s not </a:t>
            </a:r>
            <a:r>
              <a:rPr lang="en-GB" sz="1050" b="0" i="0" dirty="0">
                <a:solidFill>
                  <a:srgbClr val="000000"/>
                </a:solidFill>
                <a:effectLst/>
              </a:rPr>
              <a:t>important</a:t>
            </a:r>
            <a:r>
              <a:rPr lang="en-GB" sz="1050" b="0" i="0" dirty="0">
                <a:solidFill>
                  <a:srgbClr val="000000"/>
                </a:solidFill>
                <a:effectLst/>
                <a:latin typeface="Aptos Narrow" panose="020B0004020202020204" pitchFamily="34" charset="0"/>
              </a:rPr>
              <a:t> they don’t come and don’t care.</a:t>
            </a:r>
            <a:r>
              <a:rPr lang="en-GB" sz="1050" b="0" i="0" dirty="0">
                <a:solidFill>
                  <a:srgbClr val="000000"/>
                </a:solidFill>
                <a:effectLst/>
              </a:rPr>
              <a:t>”</a:t>
            </a:r>
            <a:r>
              <a:rPr lang="en-GB" sz="1050" b="0" i="0" dirty="0">
                <a:solidFill>
                  <a:srgbClr val="000000"/>
                </a:solidFill>
                <a:effectLst/>
                <a:latin typeface="Aptos Narrow" panose="020B0004020202020204" pitchFamily="34" charset="0"/>
              </a:rPr>
              <a:t> </a:t>
            </a:r>
            <a:endParaRPr lang="en-GB" sz="1050" dirty="0"/>
          </a:p>
        </p:txBody>
      </p:sp>
      <p:sp>
        <p:nvSpPr>
          <p:cNvPr id="72" name="TextBox 71">
            <a:extLst>
              <a:ext uri="{FF2B5EF4-FFF2-40B4-BE49-F238E27FC236}">
                <a16:creationId xmlns:a16="http://schemas.microsoft.com/office/drawing/2014/main" id="{34CBE24B-02D5-5DDF-1C00-0F0A9345861D}"/>
              </a:ext>
            </a:extLst>
          </p:cNvPr>
          <p:cNvSpPr txBox="1"/>
          <p:nvPr/>
        </p:nvSpPr>
        <p:spPr>
          <a:xfrm>
            <a:off x="7299742" y="5285830"/>
            <a:ext cx="1968355" cy="738664"/>
          </a:xfrm>
          <a:prstGeom prst="rect">
            <a:avLst/>
          </a:prstGeom>
          <a:noFill/>
        </p:spPr>
        <p:txBody>
          <a:bodyPr wrap="square">
            <a:spAutoFit/>
          </a:bodyPr>
          <a:lstStyle/>
          <a:p>
            <a:r>
              <a:rPr lang="en-GB" sz="1050" b="0" i="0" dirty="0">
                <a:solidFill>
                  <a:srgbClr val="000000"/>
                </a:solidFill>
                <a:effectLst/>
              </a:rPr>
              <a:t>They concentrate on quick easy issues not preventing major crime.  Too much emphasis on speeding cars.”</a:t>
            </a:r>
            <a:endParaRPr lang="en-GB" sz="1050" dirty="0"/>
          </a:p>
        </p:txBody>
      </p:sp>
      <p:pic>
        <p:nvPicPr>
          <p:cNvPr id="73" name="Picture 72">
            <a:extLst>
              <a:ext uri="{FF2B5EF4-FFF2-40B4-BE49-F238E27FC236}">
                <a16:creationId xmlns:a16="http://schemas.microsoft.com/office/drawing/2014/main" id="{C0270F26-F4CE-3212-A1A2-4F4AD322B070}"/>
              </a:ext>
            </a:extLst>
          </p:cNvPr>
          <p:cNvPicPr>
            <a:picLocks noChangeAspect="1"/>
          </p:cNvPicPr>
          <p:nvPr/>
        </p:nvPicPr>
        <p:blipFill>
          <a:blip r:embed="rId4"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9363801" y="6136704"/>
            <a:ext cx="216000" cy="159039"/>
          </a:xfrm>
          <a:prstGeom prst="rect">
            <a:avLst/>
          </a:prstGeom>
          <a:noFill/>
        </p:spPr>
      </p:pic>
      <p:pic>
        <p:nvPicPr>
          <p:cNvPr id="74" name="Picture 73">
            <a:extLst>
              <a:ext uri="{FF2B5EF4-FFF2-40B4-BE49-F238E27FC236}">
                <a16:creationId xmlns:a16="http://schemas.microsoft.com/office/drawing/2014/main" id="{52D342BB-6DFB-0057-1B2B-FB66DEBB4179}"/>
              </a:ext>
            </a:extLst>
          </p:cNvPr>
          <p:cNvPicPr>
            <a:picLocks noChangeAspect="1"/>
          </p:cNvPicPr>
          <p:nvPr/>
        </p:nvPicPr>
        <p:blipFill>
          <a:blip r:embed="rId4"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9347153" y="5367834"/>
            <a:ext cx="216000" cy="159039"/>
          </a:xfrm>
          <a:prstGeom prst="rect">
            <a:avLst/>
          </a:prstGeom>
          <a:noFill/>
        </p:spPr>
      </p:pic>
      <p:pic>
        <p:nvPicPr>
          <p:cNvPr id="75" name="Picture 74">
            <a:extLst>
              <a:ext uri="{FF2B5EF4-FFF2-40B4-BE49-F238E27FC236}">
                <a16:creationId xmlns:a16="http://schemas.microsoft.com/office/drawing/2014/main" id="{607B7727-60CB-2B32-046D-A0CD0B9ED270}"/>
              </a:ext>
            </a:extLst>
          </p:cNvPr>
          <p:cNvPicPr>
            <a:picLocks noChangeAspect="1"/>
          </p:cNvPicPr>
          <p:nvPr/>
        </p:nvPicPr>
        <p:blipFill>
          <a:blip r:embed="rId4"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7048541" y="6107946"/>
            <a:ext cx="216000" cy="159039"/>
          </a:xfrm>
          <a:prstGeom prst="rect">
            <a:avLst/>
          </a:prstGeom>
          <a:noFill/>
        </p:spPr>
      </p:pic>
      <p:sp>
        <p:nvSpPr>
          <p:cNvPr id="79" name="TextBox 78">
            <a:extLst>
              <a:ext uri="{FF2B5EF4-FFF2-40B4-BE49-F238E27FC236}">
                <a16:creationId xmlns:a16="http://schemas.microsoft.com/office/drawing/2014/main" id="{C3DC4786-CF2F-5C15-AAA1-1EC2B352340F}"/>
              </a:ext>
            </a:extLst>
          </p:cNvPr>
          <p:cNvSpPr txBox="1"/>
          <p:nvPr/>
        </p:nvSpPr>
        <p:spPr>
          <a:xfrm>
            <a:off x="7279519" y="6057042"/>
            <a:ext cx="1988577" cy="738664"/>
          </a:xfrm>
          <a:prstGeom prst="rect">
            <a:avLst/>
          </a:prstGeom>
          <a:noFill/>
        </p:spPr>
        <p:txBody>
          <a:bodyPr wrap="square">
            <a:spAutoFit/>
          </a:bodyPr>
          <a:lstStyle/>
          <a:p>
            <a:r>
              <a:rPr lang="en-GB" sz="1050" b="0" i="0" dirty="0">
                <a:solidFill>
                  <a:srgbClr val="000000"/>
                </a:solidFill>
                <a:effectLst/>
              </a:rPr>
              <a:t>Shoplifting at an all time high, anti social behaviour goes unpunished, don’t even seem to investigate burglaries any more.”</a:t>
            </a:r>
            <a:endParaRPr lang="en-GB" sz="1050" dirty="0"/>
          </a:p>
        </p:txBody>
      </p:sp>
      <p:sp>
        <p:nvSpPr>
          <p:cNvPr id="12" name="Arc 11">
            <a:extLst>
              <a:ext uri="{FF2B5EF4-FFF2-40B4-BE49-F238E27FC236}">
                <a16:creationId xmlns:a16="http://schemas.microsoft.com/office/drawing/2014/main" id="{589053B5-B9FE-D59F-C3D4-C991BDB611B9}"/>
              </a:ext>
            </a:extLst>
          </p:cNvPr>
          <p:cNvSpPr/>
          <p:nvPr/>
        </p:nvSpPr>
        <p:spPr>
          <a:xfrm>
            <a:off x="1654750" y="2082542"/>
            <a:ext cx="1383778" cy="1447542"/>
          </a:xfrm>
          <a:prstGeom prst="arc">
            <a:avLst>
              <a:gd name="adj1" fmla="val 16325832"/>
              <a:gd name="adj2" fmla="val 2550001"/>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3155190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9FDB0CF-C80F-CF55-1BC0-B961E32B94F6}"/>
              </a:ext>
            </a:extLst>
          </p:cNvPr>
          <p:cNvSpPr>
            <a:spLocks noGrp="1"/>
          </p:cNvSpPr>
          <p:nvPr>
            <p:ph type="title"/>
          </p:nvPr>
        </p:nvSpPr>
        <p:spPr>
          <a:xfrm>
            <a:off x="4776" y="27450"/>
            <a:ext cx="12187223" cy="621133"/>
          </a:xfrm>
        </p:spPr>
        <p:txBody>
          <a:bodyPr>
            <a:noAutofit/>
          </a:bodyPr>
          <a:lstStyle/>
          <a:p>
            <a:r>
              <a:rPr lang="en-GB" b="1" dirty="0"/>
              <a:t>Northamptonshire Police: </a:t>
            </a:r>
            <a:r>
              <a:rPr lang="en-GB" sz="3600" b="1" dirty="0"/>
              <a:t>Public Opinion/Confidence</a:t>
            </a:r>
            <a:endParaRPr lang="en-GB" b="1" dirty="0"/>
          </a:p>
        </p:txBody>
      </p:sp>
      <p:graphicFrame>
        <p:nvGraphicFramePr>
          <p:cNvPr id="2" name="Chart 1">
            <a:extLst>
              <a:ext uri="{FF2B5EF4-FFF2-40B4-BE49-F238E27FC236}">
                <a16:creationId xmlns:a16="http://schemas.microsoft.com/office/drawing/2014/main" id="{B7DF4EDD-59CC-7795-6EC0-8ADED47995F4}"/>
              </a:ext>
            </a:extLst>
          </p:cNvPr>
          <p:cNvGraphicFramePr>
            <a:graphicFrameLocks/>
          </p:cNvGraphicFramePr>
          <p:nvPr>
            <p:extLst>
              <p:ext uri="{D42A27DB-BD31-4B8C-83A1-F6EECF244321}">
                <p14:modId xmlns:p14="http://schemas.microsoft.com/office/powerpoint/2010/main" val="3442474087"/>
              </p:ext>
            </p:extLst>
          </p:nvPr>
        </p:nvGraphicFramePr>
        <p:xfrm>
          <a:off x="4776" y="1037709"/>
          <a:ext cx="6550881" cy="49196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B0613819-571F-D2F8-22D7-D965AA98007C}"/>
              </a:ext>
            </a:extLst>
          </p:cNvPr>
          <p:cNvSpPr txBox="1"/>
          <p:nvPr/>
        </p:nvSpPr>
        <p:spPr>
          <a:xfrm>
            <a:off x="3181449" y="1947933"/>
            <a:ext cx="1116000" cy="276999"/>
          </a:xfrm>
          <a:prstGeom prst="rect">
            <a:avLst/>
          </a:prstGeom>
          <a:noFill/>
        </p:spPr>
        <p:txBody>
          <a:bodyPr wrap="square" rtlCol="0">
            <a:spAutoFit/>
          </a:bodyPr>
          <a:lstStyle/>
          <a:p>
            <a:r>
              <a:rPr lang="en-GB" sz="1200" b="1" dirty="0">
                <a:ea typeface="Verdana" panose="020B0604030504040204" pitchFamily="34" charset="0"/>
              </a:rPr>
              <a:t>35.8% agreed</a:t>
            </a:r>
          </a:p>
        </p:txBody>
      </p:sp>
      <p:cxnSp>
        <p:nvCxnSpPr>
          <p:cNvPr id="8" name="Straight Arrow Connector 7">
            <a:extLst>
              <a:ext uri="{FF2B5EF4-FFF2-40B4-BE49-F238E27FC236}">
                <a16:creationId xmlns:a16="http://schemas.microsoft.com/office/drawing/2014/main" id="{181547B1-90B1-99BE-E5FE-DB8B4017A60D}"/>
              </a:ext>
            </a:extLst>
          </p:cNvPr>
          <p:cNvCxnSpPr>
            <a:cxnSpLocks/>
          </p:cNvCxnSpPr>
          <p:nvPr/>
        </p:nvCxnSpPr>
        <p:spPr>
          <a:xfrm flipV="1">
            <a:off x="3181448" y="1974168"/>
            <a:ext cx="1116000" cy="436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3" name="TextBox 2">
            <a:extLst>
              <a:ext uri="{FF2B5EF4-FFF2-40B4-BE49-F238E27FC236}">
                <a16:creationId xmlns:a16="http://schemas.microsoft.com/office/drawing/2014/main" id="{C1BA3CC4-BD53-6409-DA6F-FA61EC62FEFD}"/>
              </a:ext>
            </a:extLst>
          </p:cNvPr>
          <p:cNvSpPr txBox="1"/>
          <p:nvPr/>
        </p:nvSpPr>
        <p:spPr>
          <a:xfrm>
            <a:off x="102325" y="716498"/>
            <a:ext cx="4521925" cy="261610"/>
          </a:xfrm>
          <a:prstGeom prst="rect">
            <a:avLst/>
          </a:prstGeom>
          <a:noFill/>
        </p:spPr>
        <p:txBody>
          <a:bodyPr wrap="square">
            <a:spAutoFit/>
          </a:bodyPr>
          <a:lstStyle/>
          <a:p>
            <a:r>
              <a:rPr lang="en-GB" sz="1100" b="1" dirty="0"/>
              <a:t>Participants were then asked questions on their confidence in the police. </a:t>
            </a:r>
            <a:endParaRPr lang="en-GB" sz="1100" dirty="0"/>
          </a:p>
        </p:txBody>
      </p:sp>
      <p:cxnSp>
        <p:nvCxnSpPr>
          <p:cNvPr id="9" name="Straight Arrow Connector 8">
            <a:extLst>
              <a:ext uri="{FF2B5EF4-FFF2-40B4-BE49-F238E27FC236}">
                <a16:creationId xmlns:a16="http://schemas.microsoft.com/office/drawing/2014/main" id="{40E8910E-153B-6A94-E2B8-13E8A6F1B96E}"/>
              </a:ext>
            </a:extLst>
          </p:cNvPr>
          <p:cNvCxnSpPr>
            <a:cxnSpLocks/>
          </p:cNvCxnSpPr>
          <p:nvPr/>
        </p:nvCxnSpPr>
        <p:spPr>
          <a:xfrm flipV="1">
            <a:off x="3193739" y="2620404"/>
            <a:ext cx="2016000" cy="436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0" name="Straight Arrow Connector 9">
            <a:extLst>
              <a:ext uri="{FF2B5EF4-FFF2-40B4-BE49-F238E27FC236}">
                <a16:creationId xmlns:a16="http://schemas.microsoft.com/office/drawing/2014/main" id="{F55F7742-4F33-9754-5720-D3BCC3CD2A37}"/>
              </a:ext>
            </a:extLst>
          </p:cNvPr>
          <p:cNvCxnSpPr>
            <a:cxnSpLocks/>
          </p:cNvCxnSpPr>
          <p:nvPr/>
        </p:nvCxnSpPr>
        <p:spPr>
          <a:xfrm flipV="1">
            <a:off x="3181448" y="3251892"/>
            <a:ext cx="1476000" cy="436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B6BF0ACB-5EA5-73DD-3379-93C7F35149AE}"/>
              </a:ext>
            </a:extLst>
          </p:cNvPr>
          <p:cNvCxnSpPr>
            <a:cxnSpLocks/>
          </p:cNvCxnSpPr>
          <p:nvPr/>
        </p:nvCxnSpPr>
        <p:spPr>
          <a:xfrm flipV="1">
            <a:off x="3182079" y="3890754"/>
            <a:ext cx="1260000" cy="436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9E61A838-FD23-A177-796D-80F5C4CEA66C}"/>
              </a:ext>
            </a:extLst>
          </p:cNvPr>
          <p:cNvCxnSpPr>
            <a:cxnSpLocks/>
          </p:cNvCxnSpPr>
          <p:nvPr/>
        </p:nvCxnSpPr>
        <p:spPr>
          <a:xfrm flipV="1">
            <a:off x="3193739" y="4525256"/>
            <a:ext cx="936000" cy="436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6" name="Straight Arrow Connector 5">
            <a:extLst>
              <a:ext uri="{FF2B5EF4-FFF2-40B4-BE49-F238E27FC236}">
                <a16:creationId xmlns:a16="http://schemas.microsoft.com/office/drawing/2014/main" id="{043FE448-97BB-F395-3939-0CFF1A5DE0AE}"/>
              </a:ext>
            </a:extLst>
          </p:cNvPr>
          <p:cNvCxnSpPr>
            <a:cxnSpLocks/>
          </p:cNvCxnSpPr>
          <p:nvPr/>
        </p:nvCxnSpPr>
        <p:spPr>
          <a:xfrm flipV="1">
            <a:off x="3185042" y="5155398"/>
            <a:ext cx="1368000" cy="436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a16="http://schemas.microsoft.com/office/drawing/2014/main" id="{618AC1F0-3F50-3381-2C23-8843FA925281}"/>
              </a:ext>
            </a:extLst>
          </p:cNvPr>
          <p:cNvSpPr txBox="1"/>
          <p:nvPr/>
        </p:nvSpPr>
        <p:spPr>
          <a:xfrm>
            <a:off x="3220509" y="2576711"/>
            <a:ext cx="1116000" cy="276999"/>
          </a:xfrm>
          <a:prstGeom prst="rect">
            <a:avLst/>
          </a:prstGeom>
          <a:noFill/>
        </p:spPr>
        <p:txBody>
          <a:bodyPr wrap="square" rtlCol="0">
            <a:spAutoFit/>
          </a:bodyPr>
          <a:lstStyle/>
          <a:p>
            <a:r>
              <a:rPr lang="en-GB" sz="1200" b="1" dirty="0">
                <a:ea typeface="Verdana" panose="020B0604030504040204" pitchFamily="34" charset="0"/>
              </a:rPr>
              <a:t>65.9% agreed</a:t>
            </a:r>
          </a:p>
        </p:txBody>
      </p:sp>
      <p:sp>
        <p:nvSpPr>
          <p:cNvPr id="14" name="TextBox 13">
            <a:extLst>
              <a:ext uri="{FF2B5EF4-FFF2-40B4-BE49-F238E27FC236}">
                <a16:creationId xmlns:a16="http://schemas.microsoft.com/office/drawing/2014/main" id="{F4694D95-FE23-938F-D141-EDC512F0812C}"/>
              </a:ext>
            </a:extLst>
          </p:cNvPr>
          <p:cNvSpPr txBox="1"/>
          <p:nvPr/>
        </p:nvSpPr>
        <p:spPr>
          <a:xfrm>
            <a:off x="3216643" y="3205489"/>
            <a:ext cx="1116000" cy="276999"/>
          </a:xfrm>
          <a:prstGeom prst="rect">
            <a:avLst/>
          </a:prstGeom>
          <a:noFill/>
        </p:spPr>
        <p:txBody>
          <a:bodyPr wrap="square" rtlCol="0">
            <a:spAutoFit/>
          </a:bodyPr>
          <a:lstStyle/>
          <a:p>
            <a:r>
              <a:rPr lang="en-GB" sz="1200" b="1" dirty="0">
                <a:ea typeface="Verdana" panose="020B0604030504040204" pitchFamily="34" charset="0"/>
              </a:rPr>
              <a:t>48.4% agreed</a:t>
            </a:r>
          </a:p>
        </p:txBody>
      </p:sp>
      <p:sp>
        <p:nvSpPr>
          <p:cNvPr id="15" name="TextBox 14">
            <a:extLst>
              <a:ext uri="{FF2B5EF4-FFF2-40B4-BE49-F238E27FC236}">
                <a16:creationId xmlns:a16="http://schemas.microsoft.com/office/drawing/2014/main" id="{5E3C6925-03EB-31D3-DB14-74F6F1207456}"/>
              </a:ext>
            </a:extLst>
          </p:cNvPr>
          <p:cNvSpPr txBox="1"/>
          <p:nvPr/>
        </p:nvSpPr>
        <p:spPr>
          <a:xfrm>
            <a:off x="3199448" y="3847212"/>
            <a:ext cx="1116000" cy="276999"/>
          </a:xfrm>
          <a:prstGeom prst="rect">
            <a:avLst/>
          </a:prstGeom>
          <a:noFill/>
        </p:spPr>
        <p:txBody>
          <a:bodyPr wrap="square" rtlCol="0">
            <a:spAutoFit/>
          </a:bodyPr>
          <a:lstStyle/>
          <a:p>
            <a:r>
              <a:rPr lang="en-GB" sz="1200" b="1" dirty="0">
                <a:ea typeface="Verdana" panose="020B0604030504040204" pitchFamily="34" charset="0"/>
              </a:rPr>
              <a:t>41.6% agreed</a:t>
            </a:r>
          </a:p>
        </p:txBody>
      </p:sp>
      <p:sp>
        <p:nvSpPr>
          <p:cNvPr id="16" name="TextBox 15">
            <a:extLst>
              <a:ext uri="{FF2B5EF4-FFF2-40B4-BE49-F238E27FC236}">
                <a16:creationId xmlns:a16="http://schemas.microsoft.com/office/drawing/2014/main" id="{F0644043-4979-8346-07D3-C47C98C77125}"/>
              </a:ext>
            </a:extLst>
          </p:cNvPr>
          <p:cNvSpPr txBox="1"/>
          <p:nvPr/>
        </p:nvSpPr>
        <p:spPr>
          <a:xfrm>
            <a:off x="3193739" y="4465773"/>
            <a:ext cx="1116000" cy="276999"/>
          </a:xfrm>
          <a:prstGeom prst="rect">
            <a:avLst/>
          </a:prstGeom>
          <a:noFill/>
        </p:spPr>
        <p:txBody>
          <a:bodyPr wrap="square" rtlCol="0">
            <a:spAutoFit/>
          </a:bodyPr>
          <a:lstStyle/>
          <a:p>
            <a:r>
              <a:rPr lang="en-GB" sz="1200" b="1" dirty="0">
                <a:ea typeface="Verdana" panose="020B0604030504040204" pitchFamily="34" charset="0"/>
              </a:rPr>
              <a:t>32.2% agreed</a:t>
            </a:r>
          </a:p>
        </p:txBody>
      </p:sp>
      <p:sp>
        <p:nvSpPr>
          <p:cNvPr id="17" name="TextBox 16">
            <a:extLst>
              <a:ext uri="{FF2B5EF4-FFF2-40B4-BE49-F238E27FC236}">
                <a16:creationId xmlns:a16="http://schemas.microsoft.com/office/drawing/2014/main" id="{02082407-5C56-F11F-0D0B-D194C1AF7CE6}"/>
              </a:ext>
            </a:extLst>
          </p:cNvPr>
          <p:cNvSpPr txBox="1"/>
          <p:nvPr/>
        </p:nvSpPr>
        <p:spPr>
          <a:xfrm>
            <a:off x="3207312" y="5119168"/>
            <a:ext cx="1116000" cy="276999"/>
          </a:xfrm>
          <a:prstGeom prst="rect">
            <a:avLst/>
          </a:prstGeom>
          <a:noFill/>
        </p:spPr>
        <p:txBody>
          <a:bodyPr wrap="square" rtlCol="0">
            <a:spAutoFit/>
          </a:bodyPr>
          <a:lstStyle/>
          <a:p>
            <a:r>
              <a:rPr lang="en-GB" sz="1200" b="1" dirty="0">
                <a:ea typeface="Verdana" panose="020B0604030504040204" pitchFamily="34" charset="0"/>
              </a:rPr>
              <a:t>44.3% agreed</a:t>
            </a:r>
          </a:p>
        </p:txBody>
      </p:sp>
      <p:sp>
        <p:nvSpPr>
          <p:cNvPr id="5" name="TextBox 4">
            <a:extLst>
              <a:ext uri="{FF2B5EF4-FFF2-40B4-BE49-F238E27FC236}">
                <a16:creationId xmlns:a16="http://schemas.microsoft.com/office/drawing/2014/main" id="{CD8EFA7D-4395-2A31-5C55-6BE0B2F1A7ED}"/>
              </a:ext>
            </a:extLst>
          </p:cNvPr>
          <p:cNvSpPr txBox="1"/>
          <p:nvPr/>
        </p:nvSpPr>
        <p:spPr>
          <a:xfrm>
            <a:off x="6730082" y="760156"/>
            <a:ext cx="4521925" cy="261610"/>
          </a:xfrm>
          <a:prstGeom prst="rect">
            <a:avLst/>
          </a:prstGeom>
          <a:solidFill>
            <a:schemeClr val="accent5">
              <a:lumMod val="20000"/>
              <a:lumOff val="80000"/>
            </a:schemeClr>
          </a:solidFill>
        </p:spPr>
        <p:txBody>
          <a:bodyPr wrap="square">
            <a:spAutoFit/>
          </a:bodyPr>
          <a:lstStyle/>
          <a:p>
            <a:r>
              <a:rPr lang="en-GB" sz="1100" b="1" dirty="0"/>
              <a:t>What do you think Northamptonshire Police do well? </a:t>
            </a:r>
            <a:endParaRPr lang="en-GB" sz="1100" dirty="0"/>
          </a:p>
        </p:txBody>
      </p:sp>
      <p:sp>
        <p:nvSpPr>
          <p:cNvPr id="20" name="TextBox 19">
            <a:extLst>
              <a:ext uri="{FF2B5EF4-FFF2-40B4-BE49-F238E27FC236}">
                <a16:creationId xmlns:a16="http://schemas.microsoft.com/office/drawing/2014/main" id="{294594FD-D3C1-6E75-B9F5-747CE95D3EDB}"/>
              </a:ext>
            </a:extLst>
          </p:cNvPr>
          <p:cNvSpPr txBox="1"/>
          <p:nvPr/>
        </p:nvSpPr>
        <p:spPr>
          <a:xfrm>
            <a:off x="6730083" y="3258083"/>
            <a:ext cx="4779759" cy="261610"/>
          </a:xfrm>
          <a:prstGeom prst="rect">
            <a:avLst/>
          </a:prstGeom>
          <a:solidFill>
            <a:schemeClr val="accent5">
              <a:lumMod val="20000"/>
              <a:lumOff val="80000"/>
            </a:schemeClr>
          </a:solidFill>
        </p:spPr>
        <p:txBody>
          <a:bodyPr wrap="square">
            <a:spAutoFit/>
          </a:bodyPr>
          <a:lstStyle/>
          <a:p>
            <a:r>
              <a:rPr lang="en-GB" sz="1100" b="1" dirty="0"/>
              <a:t>What would improve your confidence in Northamptonshire Police? </a:t>
            </a:r>
            <a:endParaRPr lang="en-GB" sz="1100" dirty="0"/>
          </a:p>
        </p:txBody>
      </p:sp>
      <p:sp>
        <p:nvSpPr>
          <p:cNvPr id="21" name="TextBox 20">
            <a:extLst>
              <a:ext uri="{FF2B5EF4-FFF2-40B4-BE49-F238E27FC236}">
                <a16:creationId xmlns:a16="http://schemas.microsoft.com/office/drawing/2014/main" id="{5A75BA1F-88BC-4D57-2B45-F57EAF264BF7}"/>
              </a:ext>
            </a:extLst>
          </p:cNvPr>
          <p:cNvSpPr txBox="1"/>
          <p:nvPr/>
        </p:nvSpPr>
        <p:spPr>
          <a:xfrm>
            <a:off x="6730083" y="3496626"/>
            <a:ext cx="4779759" cy="1446550"/>
          </a:xfrm>
          <a:prstGeom prst="rect">
            <a:avLst/>
          </a:prstGeom>
          <a:noFill/>
        </p:spPr>
        <p:txBody>
          <a:bodyPr wrap="square" rtlCol="0">
            <a:spAutoFit/>
          </a:bodyPr>
          <a:lstStyle/>
          <a:p>
            <a:r>
              <a:rPr lang="en-GB" sz="1100" dirty="0"/>
              <a:t>The most common theme suggested to improve confidence was to </a:t>
            </a:r>
            <a:r>
              <a:rPr lang="en-GB" sz="1100" b="1" dirty="0"/>
              <a:t>increase visibility and access to police officers, followed by getting better results/more action taken </a:t>
            </a:r>
            <a:r>
              <a:rPr lang="en-GB" sz="1100" dirty="0"/>
              <a:t>respondents wanting more criminals caught and to see crime reducing.  </a:t>
            </a:r>
            <a:r>
              <a:rPr lang="en-GB" sz="1100" b="1" dirty="0"/>
              <a:t>Leadership and accountability </a:t>
            </a:r>
            <a:r>
              <a:rPr lang="en-GB" sz="1100" dirty="0"/>
              <a:t>was the other most mentioned theme relating to needing </a:t>
            </a:r>
            <a:r>
              <a:rPr lang="en-GB" sz="1100" b="1" dirty="0"/>
              <a:t>improved leadership and better transparency / accountability.</a:t>
            </a:r>
            <a:r>
              <a:rPr lang="en-GB" sz="1100" dirty="0"/>
              <a:t>  Some of the less frequently mentioned themes included: </a:t>
            </a:r>
            <a:r>
              <a:rPr lang="en-GB" sz="1100" b="1" dirty="0"/>
              <a:t>dealing with all levels of crime, including low level crime, a better / quicker response when called </a:t>
            </a:r>
            <a:r>
              <a:rPr lang="en-GB" sz="1100" dirty="0"/>
              <a:t>and</a:t>
            </a:r>
            <a:r>
              <a:rPr lang="en-GB" sz="1100" b="1" dirty="0"/>
              <a:t> improved communication / engagement with the public.</a:t>
            </a:r>
          </a:p>
        </p:txBody>
      </p:sp>
      <p:sp>
        <p:nvSpPr>
          <p:cNvPr id="22" name="TextBox 21">
            <a:extLst>
              <a:ext uri="{FF2B5EF4-FFF2-40B4-BE49-F238E27FC236}">
                <a16:creationId xmlns:a16="http://schemas.microsoft.com/office/drawing/2014/main" id="{86233AD7-B152-A2B3-084C-B5693BC7B75B}"/>
              </a:ext>
            </a:extLst>
          </p:cNvPr>
          <p:cNvSpPr txBox="1"/>
          <p:nvPr/>
        </p:nvSpPr>
        <p:spPr>
          <a:xfrm>
            <a:off x="7120606" y="5095817"/>
            <a:ext cx="2585369" cy="738664"/>
          </a:xfrm>
          <a:prstGeom prst="rect">
            <a:avLst/>
          </a:prstGeom>
          <a:noFill/>
        </p:spPr>
        <p:txBody>
          <a:bodyPr wrap="square">
            <a:spAutoFit/>
          </a:bodyPr>
          <a:lstStyle/>
          <a:p>
            <a:r>
              <a:rPr lang="en-GB" sz="1050" dirty="0"/>
              <a:t>Although funds are difficult to find it would boast people's confidence greatly to see more PCSOs around the neighbourhood. I have not seen one for months”</a:t>
            </a:r>
          </a:p>
        </p:txBody>
      </p:sp>
      <p:sp>
        <p:nvSpPr>
          <p:cNvPr id="23" name="TextBox 22">
            <a:extLst>
              <a:ext uri="{FF2B5EF4-FFF2-40B4-BE49-F238E27FC236}">
                <a16:creationId xmlns:a16="http://schemas.microsoft.com/office/drawing/2014/main" id="{D455CA18-F608-45AA-DA76-9A344FE62005}"/>
              </a:ext>
            </a:extLst>
          </p:cNvPr>
          <p:cNvSpPr txBox="1"/>
          <p:nvPr/>
        </p:nvSpPr>
        <p:spPr>
          <a:xfrm>
            <a:off x="10030325" y="5072337"/>
            <a:ext cx="1342526" cy="738664"/>
          </a:xfrm>
          <a:prstGeom prst="rect">
            <a:avLst/>
          </a:prstGeom>
          <a:noFill/>
        </p:spPr>
        <p:txBody>
          <a:bodyPr wrap="square">
            <a:spAutoFit/>
          </a:bodyPr>
          <a:lstStyle/>
          <a:p>
            <a:r>
              <a:rPr lang="en-GB" sz="1050" dirty="0"/>
              <a:t>openness and transparency, public standards, better leadership.”</a:t>
            </a:r>
          </a:p>
        </p:txBody>
      </p:sp>
      <p:sp>
        <p:nvSpPr>
          <p:cNvPr id="24" name="TextBox 23">
            <a:extLst>
              <a:ext uri="{FF2B5EF4-FFF2-40B4-BE49-F238E27FC236}">
                <a16:creationId xmlns:a16="http://schemas.microsoft.com/office/drawing/2014/main" id="{3400D0E0-E7FD-0992-F017-DEF5956FC5EF}"/>
              </a:ext>
            </a:extLst>
          </p:cNvPr>
          <p:cNvSpPr txBox="1"/>
          <p:nvPr/>
        </p:nvSpPr>
        <p:spPr>
          <a:xfrm>
            <a:off x="7072983" y="5895019"/>
            <a:ext cx="4080792" cy="900246"/>
          </a:xfrm>
          <a:prstGeom prst="rect">
            <a:avLst/>
          </a:prstGeom>
          <a:noFill/>
        </p:spPr>
        <p:txBody>
          <a:bodyPr wrap="square">
            <a:spAutoFit/>
          </a:bodyPr>
          <a:lstStyle/>
          <a:p>
            <a:r>
              <a:rPr lang="en-GB" sz="1050" dirty="0"/>
              <a:t>Reducing all types of criminal activity and behaviour.   Telling us about crimes they have satisfactory solved and see that punishment is administered.  I appreciate there are legal issues are important here but there doesn't need to be names appearing just examples of good stuff. There is too much bad stuff reported and not enough good stuff.”</a:t>
            </a:r>
          </a:p>
        </p:txBody>
      </p:sp>
      <p:sp>
        <p:nvSpPr>
          <p:cNvPr id="25" name="TextBox 24">
            <a:extLst>
              <a:ext uri="{FF2B5EF4-FFF2-40B4-BE49-F238E27FC236}">
                <a16:creationId xmlns:a16="http://schemas.microsoft.com/office/drawing/2014/main" id="{2AB645BE-4F5A-3E12-1BF8-5FB49B1A7F69}"/>
              </a:ext>
            </a:extLst>
          </p:cNvPr>
          <p:cNvSpPr txBox="1"/>
          <p:nvPr/>
        </p:nvSpPr>
        <p:spPr>
          <a:xfrm>
            <a:off x="6711031" y="1003359"/>
            <a:ext cx="4929705" cy="1446550"/>
          </a:xfrm>
          <a:prstGeom prst="rect">
            <a:avLst/>
          </a:prstGeom>
          <a:noFill/>
        </p:spPr>
        <p:txBody>
          <a:bodyPr wrap="square" rtlCol="0">
            <a:spAutoFit/>
          </a:bodyPr>
          <a:lstStyle/>
          <a:p>
            <a:r>
              <a:rPr lang="en-GB" sz="1100" dirty="0"/>
              <a:t>When asked what Northamptonshire Police do well the main theme mentioned was around </a:t>
            </a:r>
            <a:r>
              <a:rPr lang="en-GB" sz="1100" b="1" dirty="0"/>
              <a:t>negative comments, nothing done well and a feeling of being let down by the police. </a:t>
            </a:r>
            <a:r>
              <a:rPr lang="en-GB" sz="1100" dirty="0"/>
              <a:t>Other themes included them being good at </a:t>
            </a:r>
            <a:r>
              <a:rPr lang="en-GB" sz="1100" b="1" dirty="0"/>
              <a:t>most things </a:t>
            </a:r>
            <a:r>
              <a:rPr lang="en-GB" sz="1100" dirty="0"/>
              <a:t>and described </a:t>
            </a:r>
            <a:r>
              <a:rPr lang="en-GB" sz="1100" b="1" dirty="0"/>
              <a:t>doing their best in a bad situation, responding to crime / emergencies including serious crime</a:t>
            </a:r>
            <a:r>
              <a:rPr lang="en-GB" sz="1100" dirty="0"/>
              <a:t>.  Some of the less frequently mentioned themes included: </a:t>
            </a:r>
            <a:r>
              <a:rPr lang="en-GB" sz="1100" b="1" dirty="0"/>
              <a:t>engaging with the community (including events), communication including social media.</a:t>
            </a:r>
            <a:r>
              <a:rPr lang="en-GB" sz="1100" dirty="0"/>
              <a:t> The respondents also talked of the manner and attitudes of officers they had encountered being </a:t>
            </a:r>
            <a:r>
              <a:rPr lang="en-GB" sz="1100" b="1" dirty="0"/>
              <a:t>professional, polite, compassionate and friendly.</a:t>
            </a:r>
            <a:endParaRPr lang="en-GB" sz="1200" b="1" dirty="0"/>
          </a:p>
        </p:txBody>
      </p:sp>
      <p:sp>
        <p:nvSpPr>
          <p:cNvPr id="26" name="TextBox 25">
            <a:extLst>
              <a:ext uri="{FF2B5EF4-FFF2-40B4-BE49-F238E27FC236}">
                <a16:creationId xmlns:a16="http://schemas.microsoft.com/office/drawing/2014/main" id="{E42F5ED8-5901-D645-6426-00E0A016378B}"/>
              </a:ext>
            </a:extLst>
          </p:cNvPr>
          <p:cNvSpPr txBox="1"/>
          <p:nvPr/>
        </p:nvSpPr>
        <p:spPr>
          <a:xfrm>
            <a:off x="6989786" y="2472160"/>
            <a:ext cx="2868589" cy="738664"/>
          </a:xfrm>
          <a:prstGeom prst="rect">
            <a:avLst/>
          </a:prstGeom>
          <a:noFill/>
        </p:spPr>
        <p:txBody>
          <a:bodyPr wrap="square">
            <a:spAutoFit/>
          </a:bodyPr>
          <a:lstStyle/>
          <a:p>
            <a:r>
              <a:rPr lang="en-GB" sz="1050" dirty="0"/>
              <a:t>Struggling to think of anything. I'm sure there are good dedicated people amongst them and they do good things. My personal experience of them over many years is very poor however.”</a:t>
            </a:r>
          </a:p>
        </p:txBody>
      </p:sp>
      <p:sp>
        <p:nvSpPr>
          <p:cNvPr id="27" name="TextBox 26">
            <a:extLst>
              <a:ext uri="{FF2B5EF4-FFF2-40B4-BE49-F238E27FC236}">
                <a16:creationId xmlns:a16="http://schemas.microsoft.com/office/drawing/2014/main" id="{F8AC60B3-32FC-67C9-03BD-CE9973AC7A54}"/>
              </a:ext>
            </a:extLst>
          </p:cNvPr>
          <p:cNvSpPr txBox="1"/>
          <p:nvPr/>
        </p:nvSpPr>
        <p:spPr>
          <a:xfrm>
            <a:off x="10024838" y="2449093"/>
            <a:ext cx="1928559" cy="738664"/>
          </a:xfrm>
          <a:prstGeom prst="rect">
            <a:avLst/>
          </a:prstGeom>
          <a:noFill/>
        </p:spPr>
        <p:txBody>
          <a:bodyPr wrap="square">
            <a:spAutoFit/>
          </a:bodyPr>
          <a:lstStyle/>
          <a:p>
            <a:r>
              <a:rPr lang="en-GB" sz="1050" dirty="0"/>
              <a:t>The frontline officers do a fantastic job with ever increasing challenges/little respect from the public”</a:t>
            </a:r>
          </a:p>
        </p:txBody>
      </p:sp>
      <p:pic>
        <p:nvPicPr>
          <p:cNvPr id="28" name="Picture 27">
            <a:extLst>
              <a:ext uri="{FF2B5EF4-FFF2-40B4-BE49-F238E27FC236}">
                <a16:creationId xmlns:a16="http://schemas.microsoft.com/office/drawing/2014/main" id="{90CB6655-2594-11AE-A0EC-C8F37E454608}"/>
              </a:ext>
            </a:extLst>
          </p:cNvPr>
          <p:cNvPicPr>
            <a:picLocks noChangeAspect="1"/>
          </p:cNvPicPr>
          <p:nvPr/>
        </p:nvPicPr>
        <p:blipFill>
          <a:blip r:embed="rId3"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843616" y="2518853"/>
            <a:ext cx="180000" cy="132532"/>
          </a:xfrm>
          <a:prstGeom prst="rect">
            <a:avLst/>
          </a:prstGeom>
          <a:noFill/>
        </p:spPr>
      </p:pic>
      <p:pic>
        <p:nvPicPr>
          <p:cNvPr id="29" name="Picture 28">
            <a:extLst>
              <a:ext uri="{FF2B5EF4-FFF2-40B4-BE49-F238E27FC236}">
                <a16:creationId xmlns:a16="http://schemas.microsoft.com/office/drawing/2014/main" id="{55EED361-28F6-1CEA-6178-6EB4DADFF58D}"/>
              </a:ext>
            </a:extLst>
          </p:cNvPr>
          <p:cNvPicPr>
            <a:picLocks noChangeAspect="1"/>
          </p:cNvPicPr>
          <p:nvPr/>
        </p:nvPicPr>
        <p:blipFill>
          <a:blip r:embed="rId3"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9891416" y="2475160"/>
            <a:ext cx="180000" cy="132532"/>
          </a:xfrm>
          <a:prstGeom prst="rect">
            <a:avLst/>
          </a:prstGeom>
          <a:noFill/>
        </p:spPr>
      </p:pic>
      <p:pic>
        <p:nvPicPr>
          <p:cNvPr id="30" name="Picture 29">
            <a:extLst>
              <a:ext uri="{FF2B5EF4-FFF2-40B4-BE49-F238E27FC236}">
                <a16:creationId xmlns:a16="http://schemas.microsoft.com/office/drawing/2014/main" id="{D4AE4912-C2A0-105A-A9DC-DC782FC02671}"/>
              </a:ext>
            </a:extLst>
          </p:cNvPr>
          <p:cNvPicPr>
            <a:picLocks noChangeAspect="1"/>
          </p:cNvPicPr>
          <p:nvPr/>
        </p:nvPicPr>
        <p:blipFill>
          <a:blip r:embed="rId3"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7004968" y="5120113"/>
            <a:ext cx="180000" cy="132532"/>
          </a:xfrm>
          <a:prstGeom prst="rect">
            <a:avLst/>
          </a:prstGeom>
          <a:noFill/>
        </p:spPr>
      </p:pic>
      <p:pic>
        <p:nvPicPr>
          <p:cNvPr id="31" name="Picture 30">
            <a:extLst>
              <a:ext uri="{FF2B5EF4-FFF2-40B4-BE49-F238E27FC236}">
                <a16:creationId xmlns:a16="http://schemas.microsoft.com/office/drawing/2014/main" id="{0993E90A-3673-A5FC-DDEB-6BEBA9A3A7F6}"/>
              </a:ext>
            </a:extLst>
          </p:cNvPr>
          <p:cNvPicPr>
            <a:picLocks noChangeAspect="1"/>
          </p:cNvPicPr>
          <p:nvPr/>
        </p:nvPicPr>
        <p:blipFill>
          <a:blip r:embed="rId3"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9897689" y="5095817"/>
            <a:ext cx="180000" cy="132532"/>
          </a:xfrm>
          <a:prstGeom prst="rect">
            <a:avLst/>
          </a:prstGeom>
          <a:noFill/>
        </p:spPr>
      </p:pic>
      <p:pic>
        <p:nvPicPr>
          <p:cNvPr id="32" name="Picture 31">
            <a:extLst>
              <a:ext uri="{FF2B5EF4-FFF2-40B4-BE49-F238E27FC236}">
                <a16:creationId xmlns:a16="http://schemas.microsoft.com/office/drawing/2014/main" id="{18539947-47CD-67FC-C1DC-299975CADB82}"/>
              </a:ext>
            </a:extLst>
          </p:cNvPr>
          <p:cNvPicPr>
            <a:picLocks noChangeAspect="1"/>
          </p:cNvPicPr>
          <p:nvPr/>
        </p:nvPicPr>
        <p:blipFill>
          <a:blip r:embed="rId3"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957343" y="5915422"/>
            <a:ext cx="180000" cy="132532"/>
          </a:xfrm>
          <a:prstGeom prst="rect">
            <a:avLst/>
          </a:prstGeom>
          <a:noFill/>
        </p:spPr>
      </p:pic>
    </p:spTree>
    <p:extLst>
      <p:ext uri="{BB962C8B-B14F-4D97-AF65-F5344CB8AC3E}">
        <p14:creationId xmlns:p14="http://schemas.microsoft.com/office/powerpoint/2010/main" val="4060323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BED9B-9F61-FE41-929B-2989B7665343}"/>
              </a:ext>
            </a:extLst>
          </p:cNvPr>
          <p:cNvSpPr>
            <a:spLocks noGrp="1"/>
          </p:cNvSpPr>
          <p:nvPr>
            <p:ph type="title"/>
          </p:nvPr>
        </p:nvSpPr>
        <p:spPr>
          <a:xfrm>
            <a:off x="838200" y="397916"/>
            <a:ext cx="10350260" cy="758306"/>
          </a:xfrm>
        </p:spPr>
        <p:txBody>
          <a:bodyPr/>
          <a:lstStyle/>
          <a:p>
            <a:r>
              <a:rPr lang="en-US" b="1" dirty="0"/>
              <a:t>Contents</a:t>
            </a:r>
          </a:p>
        </p:txBody>
      </p:sp>
      <p:graphicFrame>
        <p:nvGraphicFramePr>
          <p:cNvPr id="6" name="Table 6">
            <a:extLst>
              <a:ext uri="{FF2B5EF4-FFF2-40B4-BE49-F238E27FC236}">
                <a16:creationId xmlns:a16="http://schemas.microsoft.com/office/drawing/2014/main" id="{9412FAD9-AFC8-4E07-91EF-A4F32D90A3E5}"/>
              </a:ext>
            </a:extLst>
          </p:cNvPr>
          <p:cNvGraphicFramePr>
            <a:graphicFrameLocks noGrp="1"/>
          </p:cNvGraphicFramePr>
          <p:nvPr>
            <p:extLst>
              <p:ext uri="{D42A27DB-BD31-4B8C-83A1-F6EECF244321}">
                <p14:modId xmlns:p14="http://schemas.microsoft.com/office/powerpoint/2010/main" val="4022872427"/>
              </p:ext>
            </p:extLst>
          </p:nvPr>
        </p:nvGraphicFramePr>
        <p:xfrm>
          <a:off x="186612" y="1394952"/>
          <a:ext cx="10988319" cy="4833724"/>
        </p:xfrm>
        <a:graphic>
          <a:graphicData uri="http://schemas.openxmlformats.org/drawingml/2006/table">
            <a:tbl>
              <a:tblPr firstRow="1" bandRow="1">
                <a:tableStyleId>{2D5ABB26-0587-4C30-8999-92F81FD0307C}</a:tableStyleId>
              </a:tblPr>
              <a:tblGrid>
                <a:gridCol w="10375641">
                  <a:extLst>
                    <a:ext uri="{9D8B030D-6E8A-4147-A177-3AD203B41FA5}">
                      <a16:colId xmlns:a16="http://schemas.microsoft.com/office/drawing/2014/main" val="1086912321"/>
                    </a:ext>
                  </a:extLst>
                </a:gridCol>
                <a:gridCol w="612678">
                  <a:extLst>
                    <a:ext uri="{9D8B030D-6E8A-4147-A177-3AD203B41FA5}">
                      <a16:colId xmlns:a16="http://schemas.microsoft.com/office/drawing/2014/main" val="1509000765"/>
                    </a:ext>
                  </a:extLst>
                </a:gridCol>
              </a:tblGrid>
              <a:tr h="343673">
                <a:tc>
                  <a:txBody>
                    <a:bodyPr/>
                    <a:lstStyle/>
                    <a:p>
                      <a:r>
                        <a:rPr lang="en-GB" sz="1400" b="1" dirty="0">
                          <a:latin typeface="+mn-lt"/>
                          <a:ea typeface="Verdana" panose="020B0604030504040204" pitchFamily="34" charset="0"/>
                          <a:cs typeface="Arial" panose="020B0604020202020204" pitchFamily="34" charset="0"/>
                        </a:rPr>
                        <a:t>Background &amp; Methodology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400" b="1" dirty="0">
                          <a:latin typeface="+mn-lt"/>
                          <a:ea typeface="Verdana" panose="020B0604030504040204" pitchFamily="34" charset="0"/>
                          <a:cs typeface="Arial" panose="020B0604020202020204" pitchFamily="34" charset="0"/>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52679320"/>
                  </a:ext>
                </a:extLst>
              </a:tr>
              <a:tr h="3436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latin typeface="+mn-lt"/>
                          <a:ea typeface="Verdana" panose="020B0604030504040204" pitchFamily="34" charset="0"/>
                          <a:cs typeface="Arial" panose="020B0604020202020204" pitchFamily="34" charset="0"/>
                        </a:rPr>
                        <a:t>Survey Sample – Demographic Breakdown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latin typeface="+mn-lt"/>
                          <a:ea typeface="Verdana" panose="020B0604030504040204" pitchFamily="34" charset="0"/>
                          <a:cs typeface="Arial" panose="020B0604020202020204" pitchFamily="34" charset="0"/>
                        </a:rPr>
                        <a:t>Sample Representativeness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400" b="1" dirty="0">
                          <a:latin typeface="+mn-lt"/>
                          <a:ea typeface="Verdana" panose="020B0604030504040204" pitchFamily="34" charset="0"/>
                          <a:cs typeface="Arial" panose="020B0604020202020204" pitchFamily="34" charset="0"/>
                        </a:rPr>
                        <a:t>4</a:t>
                      </a:r>
                    </a:p>
                    <a:p>
                      <a:pPr algn="ctr"/>
                      <a:r>
                        <a:rPr lang="en-GB" sz="1400" b="1" dirty="0">
                          <a:latin typeface="+mn-lt"/>
                          <a:ea typeface="Verdana" panose="020B0604030504040204" pitchFamily="34" charset="0"/>
                          <a:cs typeface="Arial" panose="020B0604020202020204" pitchFamily="34" charset="0"/>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27888234"/>
                  </a:ext>
                </a:extLst>
              </a:tr>
              <a:tr h="343673">
                <a:tc>
                  <a:txBody>
                    <a:bodyPr/>
                    <a:lstStyle/>
                    <a:p>
                      <a:r>
                        <a:rPr lang="en-GB" sz="1400" b="1" dirty="0">
                          <a:latin typeface="+mn-lt"/>
                          <a:ea typeface="Verdana" panose="020B0604030504040204" pitchFamily="34" charset="0"/>
                          <a:cs typeface="Arial" panose="020B0604020202020204" pitchFamily="34" charset="0"/>
                        </a:rPr>
                        <a:t>Survey Findings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400" b="1" dirty="0">
                        <a:latin typeface="+mn-lt"/>
                        <a:ea typeface="Verdana" panose="020B060403050404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51333850"/>
                  </a:ext>
                </a:extLst>
              </a:tr>
              <a:tr h="739901">
                <a:tc>
                  <a:txBody>
                    <a:bodyPr/>
                    <a:lstStyle/>
                    <a:p>
                      <a:pPr marL="457189" marR="0" lvl="1" indent="0" algn="l" defTabSz="914377" rtl="0" eaLnBrk="1" fontAlgn="auto" latinLnBrk="0" hangingPunct="1">
                        <a:lnSpc>
                          <a:spcPct val="100000"/>
                        </a:lnSpc>
                        <a:spcBef>
                          <a:spcPts val="0"/>
                        </a:spcBef>
                        <a:spcAft>
                          <a:spcPts val="0"/>
                        </a:spcAft>
                        <a:buClrTx/>
                        <a:buSzTx/>
                        <a:buFontTx/>
                        <a:buNone/>
                        <a:tabLst/>
                        <a:defRPr/>
                      </a:pPr>
                      <a:r>
                        <a:rPr lang="en-GB" sz="1400" b="1" dirty="0">
                          <a:solidFill>
                            <a:schemeClr val="tx1"/>
                          </a:solidFill>
                          <a:latin typeface="+mn-lt"/>
                          <a:ea typeface="Verdana" panose="020B0604030504040204" pitchFamily="34" charset="0"/>
                          <a:cs typeface="Arial" panose="020B0604020202020204" pitchFamily="34" charset="0"/>
                        </a:rPr>
                        <a:t>The Plan: </a:t>
                      </a:r>
                      <a:r>
                        <a:rPr lang="en-GB" sz="1400" b="1" dirty="0"/>
                        <a:t>Public Feedback on the Strategic Priorities and Expected Outcomes</a:t>
                      </a:r>
                    </a:p>
                    <a:p>
                      <a:pPr marL="457189" marR="0" lvl="1" indent="0" algn="l" defTabSz="914377" rtl="0" eaLnBrk="1" fontAlgn="auto" latinLnBrk="0" hangingPunct="1">
                        <a:lnSpc>
                          <a:spcPct val="100000"/>
                        </a:lnSpc>
                        <a:spcBef>
                          <a:spcPts val="0"/>
                        </a:spcBef>
                        <a:spcAft>
                          <a:spcPts val="0"/>
                        </a:spcAft>
                        <a:buClrTx/>
                        <a:buSzTx/>
                        <a:buFontTx/>
                        <a:buNone/>
                        <a:tabLst/>
                        <a:defRPr/>
                      </a:pPr>
                      <a:endParaRPr lang="en-GB" sz="1400" b="0" dirty="0">
                        <a:solidFill>
                          <a:schemeClr val="tx1"/>
                        </a:solidFill>
                        <a:latin typeface="+mn-lt"/>
                        <a:ea typeface="Verdana" panose="020B0604030504040204" pitchFamily="34" charset="0"/>
                        <a:cs typeface="Arial" panose="020B0604020202020204" pitchFamily="34" charset="0"/>
                      </a:endParaRPr>
                    </a:p>
                    <a:p>
                      <a:pPr marL="457189" marR="0" lvl="1" indent="0" algn="l" defTabSz="914377" rtl="0" eaLnBrk="1" fontAlgn="auto" latinLnBrk="0" hangingPunct="1">
                        <a:lnSpc>
                          <a:spcPct val="100000"/>
                        </a:lnSpc>
                        <a:spcBef>
                          <a:spcPts val="0"/>
                        </a:spcBef>
                        <a:spcAft>
                          <a:spcPts val="0"/>
                        </a:spcAft>
                        <a:buClrTx/>
                        <a:buSzTx/>
                        <a:buFontTx/>
                        <a:buNone/>
                        <a:tabLst/>
                        <a:defRPr/>
                      </a:pPr>
                      <a:r>
                        <a:rPr lang="en-GB" sz="1400" b="1" dirty="0">
                          <a:solidFill>
                            <a:schemeClr val="tx1"/>
                          </a:solidFill>
                          <a:latin typeface="+mn-lt"/>
                          <a:ea typeface="Verdana" panose="020B0604030504040204" pitchFamily="34" charset="0"/>
                          <a:cs typeface="Arial" panose="020B0604020202020204" pitchFamily="34" charset="0"/>
                        </a:rPr>
                        <a:t>Northamptonshire Fire &amp; Rescue Service Precept Question</a:t>
                      </a:r>
                    </a:p>
                    <a:p>
                      <a:pPr lvl="2" algn="l" rtl="0">
                        <a:defRPr sz="1200" b="1" i="0" u="none" strike="noStrike" kern="1200" spc="0" baseline="0">
                          <a:solidFill>
                            <a:prstClr val="black">
                              <a:lumMod val="65000"/>
                              <a:lumOff val="35000"/>
                            </a:prstClr>
                          </a:solidFill>
                          <a:latin typeface="Verdana" panose="020B0604030504040204" pitchFamily="34" charset="0"/>
                          <a:ea typeface="Verdana" panose="020B0604030504040204" pitchFamily="34" charset="0"/>
                          <a:cs typeface="+mn-cs"/>
                        </a:defRPr>
                      </a:pPr>
                      <a:r>
                        <a:rPr lang="en-GB" sz="1400" b="0" i="1" dirty="0">
                          <a:solidFill>
                            <a:schemeClr val="tx1"/>
                          </a:solidFill>
                          <a:latin typeface="+mn-lt"/>
                        </a:rPr>
                        <a:t>‘An increase of £5 per year for a Band D property would be equivalent to 6.8%, around 10p a week. In light of this, which one of the following statements best represents your views?’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400" b="1" dirty="0">
                          <a:latin typeface="+mn-lt"/>
                          <a:ea typeface="Verdana" panose="020B0604030504040204" pitchFamily="34" charset="0"/>
                          <a:cs typeface="Arial" panose="020B0604020202020204" pitchFamily="34" charset="0"/>
                        </a:rPr>
                        <a:t>6-7</a:t>
                      </a:r>
                    </a:p>
                    <a:p>
                      <a:pPr algn="ctr"/>
                      <a:endParaRPr lang="en-GB" sz="1400" b="1" dirty="0">
                        <a:latin typeface="+mn-lt"/>
                        <a:ea typeface="Verdana" panose="020B0604030504040204" pitchFamily="34" charset="0"/>
                        <a:cs typeface="Arial" panose="020B0604020202020204" pitchFamily="34" charset="0"/>
                      </a:endParaRPr>
                    </a:p>
                    <a:p>
                      <a:pPr algn="ctr"/>
                      <a:r>
                        <a:rPr lang="en-GB" sz="1400" b="1" dirty="0">
                          <a:latin typeface="+mn-lt"/>
                          <a:ea typeface="Verdana" panose="020B0604030504040204" pitchFamily="34" charset="0"/>
                          <a:cs typeface="Arial" panose="020B0604020202020204" pitchFamily="34" charset="0"/>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7583396"/>
                  </a:ext>
                </a:extLst>
              </a:tr>
              <a:tr h="338685">
                <a:tc>
                  <a:txBody>
                    <a:bodyPr/>
                    <a:lstStyle/>
                    <a:p>
                      <a:pPr lvl="1" algn="l" rtl="0">
                        <a:defRPr sz="1200" b="1" i="0" u="none" strike="noStrike" kern="1200" spc="0" baseline="0">
                          <a:solidFill>
                            <a:prstClr val="black">
                              <a:lumMod val="65000"/>
                              <a:lumOff val="35000"/>
                            </a:prstClr>
                          </a:solidFill>
                          <a:latin typeface="Verdana" panose="020B0604030504040204" pitchFamily="34" charset="0"/>
                          <a:ea typeface="Verdana" panose="020B0604030504040204" pitchFamily="34" charset="0"/>
                          <a:cs typeface="+mn-cs"/>
                        </a:defRPr>
                      </a:pPr>
                      <a:r>
                        <a:rPr lang="en-GB" sz="1400" b="1" dirty="0">
                          <a:solidFill>
                            <a:schemeClr val="tx1"/>
                          </a:solidFill>
                          <a:latin typeface="+mn-lt"/>
                        </a:rPr>
                        <a:t>Can you tell us why you have given your answer? </a:t>
                      </a:r>
                      <a:endParaRPr lang="en-GB" sz="1400" b="0" i="1" dirty="0">
                        <a:solidFill>
                          <a:schemeClr val="tx1"/>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400" b="1" dirty="0">
                          <a:latin typeface="+mn-lt"/>
                          <a:ea typeface="Verdana" panose="020B0604030504040204" pitchFamily="34" charset="0"/>
                          <a:cs typeface="Arial" panose="020B0604020202020204" pitchFamily="34" charset="0"/>
                        </a:rPr>
                        <a:t>9-10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64494398"/>
                  </a:ext>
                </a:extLst>
              </a:tr>
              <a:tr h="343673">
                <a:tc>
                  <a:txBody>
                    <a:bodyPr/>
                    <a:lstStyle/>
                    <a:p>
                      <a:pPr marL="457189" marR="0" lvl="1" indent="0" algn="l" defTabSz="914377" rtl="0" eaLnBrk="1" fontAlgn="auto" latinLnBrk="0" hangingPunct="1">
                        <a:lnSpc>
                          <a:spcPct val="100000"/>
                        </a:lnSpc>
                        <a:spcBef>
                          <a:spcPts val="0"/>
                        </a:spcBef>
                        <a:spcAft>
                          <a:spcPts val="0"/>
                        </a:spcAft>
                        <a:buClrTx/>
                        <a:buSzTx/>
                        <a:buFontTx/>
                        <a:buNone/>
                        <a:tabLst/>
                        <a:defRPr/>
                      </a:pPr>
                      <a:r>
                        <a:rPr lang="en-GB" sz="1400" b="1" dirty="0">
                          <a:solidFill>
                            <a:schemeClr val="tx1"/>
                          </a:solidFill>
                        </a:rPr>
                        <a:t>How good of a job do you think Northamptonshire Fire and Rescue Service are doing</a:t>
                      </a:r>
                      <a:r>
                        <a:rPr lang="en-GB" sz="1400" b="1" dirty="0">
                          <a:solidFill>
                            <a:schemeClr val="tx1"/>
                          </a:solidFill>
                          <a:latin typeface="+mn-lt"/>
                          <a:ea typeface="Verdana" panose="020B0604030504040204" pitchFamily="34" charset="0"/>
                          <a:cs typeface="Arial" panose="020B0604020202020204"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400" b="1" dirty="0">
                          <a:latin typeface="+mn-lt"/>
                          <a:ea typeface="Verdana" panose="020B0604030504040204" pitchFamily="34" charset="0"/>
                          <a:cs typeface="Arial" panose="020B0604020202020204" pitchFamily="34" charset="0"/>
                        </a:rPr>
                        <a:t>11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42859355"/>
                  </a:ext>
                </a:extLst>
              </a:tr>
              <a:tr h="922507">
                <a:tc>
                  <a:txBody>
                    <a:bodyPr/>
                    <a:lstStyle/>
                    <a:p>
                      <a:pPr marL="457189" marR="0" lvl="1" indent="0" algn="l" defTabSz="914377" rtl="0" eaLnBrk="1" fontAlgn="auto" latinLnBrk="0" hangingPunct="1">
                        <a:lnSpc>
                          <a:spcPct val="100000"/>
                        </a:lnSpc>
                        <a:spcBef>
                          <a:spcPts val="0"/>
                        </a:spcBef>
                        <a:spcAft>
                          <a:spcPts val="0"/>
                        </a:spcAft>
                        <a:buClrTx/>
                        <a:buSzTx/>
                        <a:buFontTx/>
                        <a:buNone/>
                        <a:tabLst/>
                        <a:defRPr/>
                      </a:pPr>
                      <a:r>
                        <a:rPr lang="en-GB" sz="1400" b="1" dirty="0">
                          <a:solidFill>
                            <a:schemeClr val="tx1"/>
                          </a:solidFill>
                          <a:latin typeface="+mn-lt"/>
                          <a:ea typeface="Verdana" panose="020B0604030504040204" pitchFamily="34" charset="0"/>
                          <a:cs typeface="Arial" panose="020B0604020202020204" pitchFamily="34" charset="0"/>
                        </a:rPr>
                        <a:t>Northamptonshire Police Precept Question</a:t>
                      </a:r>
                    </a:p>
                    <a:p>
                      <a:pPr marL="914377" marR="0" lvl="2" indent="0" algn="l" defTabSz="914377" rtl="0" eaLnBrk="1" fontAlgn="auto" latinLnBrk="0" hangingPunct="1">
                        <a:lnSpc>
                          <a:spcPct val="100000"/>
                        </a:lnSpc>
                        <a:spcBef>
                          <a:spcPts val="0"/>
                        </a:spcBef>
                        <a:spcAft>
                          <a:spcPts val="0"/>
                        </a:spcAft>
                        <a:buClrTx/>
                        <a:buSzTx/>
                        <a:buFontTx/>
                        <a:buNone/>
                        <a:tabLst/>
                        <a:defRPr/>
                      </a:pPr>
                      <a:r>
                        <a:rPr lang="en-GB" sz="1400" b="0" i="1" dirty="0">
                          <a:solidFill>
                            <a:schemeClr val="tx1"/>
                          </a:solidFill>
                          <a:latin typeface="+mn-lt"/>
                          <a:ea typeface="Verdana" panose="020B0604030504040204" pitchFamily="34" charset="0"/>
                        </a:rPr>
                        <a:t>‘</a:t>
                      </a:r>
                      <a:r>
                        <a:rPr lang="en-GB" sz="1400" i="1" dirty="0"/>
                        <a:t>Policing has asked the Government for an increase in police precept of up to £15 In the next financial year. That would increase the rate for a Band D property to £308.04, an increase of 5.1% or an extra 29p per week for an average Band D property</a:t>
                      </a:r>
                      <a:r>
                        <a:rPr lang="en-GB" sz="1400" b="0" i="1" dirty="0">
                          <a:solidFill>
                            <a:schemeClr val="tx1"/>
                          </a:solidFill>
                          <a:latin typeface="+mn-lt"/>
                          <a:ea typeface="Verdana" panose="020B0604030504040204" pitchFamily="34" charset="0"/>
                        </a:rPr>
                        <a:t>. In light of this, which one of the following statements best represents your views?’</a:t>
                      </a:r>
                      <a:endParaRPr lang="en-GB" sz="1400" b="0" i="1" dirty="0">
                        <a:solidFill>
                          <a:schemeClr val="tx1"/>
                        </a:solidFill>
                        <a:latin typeface="+mn-lt"/>
                        <a:ea typeface="Verdana" panose="020B060403050404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400" b="1" dirty="0">
                          <a:latin typeface="+mn-lt"/>
                          <a:ea typeface="Verdana" panose="020B0604030504040204" pitchFamily="34" charset="0"/>
                          <a:cs typeface="Arial" panose="020B0604020202020204" pitchFamily="34" charset="0"/>
                        </a:rPr>
                        <a:t>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22407322"/>
                  </a:ext>
                </a:extLst>
              </a:tr>
              <a:tr h="324580">
                <a:tc>
                  <a:txBody>
                    <a:bodyPr/>
                    <a:lstStyle/>
                    <a:p>
                      <a:pPr marL="457189" marR="0" lvl="1" indent="0" algn="l" defTabSz="914377" rtl="0" eaLnBrk="1" fontAlgn="auto" latinLnBrk="0" hangingPunct="1">
                        <a:lnSpc>
                          <a:spcPct val="100000"/>
                        </a:lnSpc>
                        <a:spcBef>
                          <a:spcPts val="0"/>
                        </a:spcBef>
                        <a:spcAft>
                          <a:spcPts val="0"/>
                        </a:spcAft>
                        <a:buClrTx/>
                        <a:buSzTx/>
                        <a:buFontTx/>
                        <a:buNone/>
                        <a:tabLst/>
                        <a:defRPr/>
                      </a:pPr>
                      <a:r>
                        <a:rPr lang="en-GB" sz="1400" b="1" dirty="0">
                          <a:solidFill>
                            <a:schemeClr val="tx1"/>
                          </a:solidFill>
                        </a:rPr>
                        <a:t>Have you got any further comments you would like to make about funding for Northamptonshire police?</a:t>
                      </a:r>
                      <a:endParaRPr lang="en-GB" sz="1400" b="1" dirty="0">
                        <a:solidFill>
                          <a:schemeClr val="tx1"/>
                        </a:solidFill>
                        <a:latin typeface="+mn-lt"/>
                        <a:ea typeface="Verdana" panose="020B060403050404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400" b="1" dirty="0">
                          <a:latin typeface="+mn-lt"/>
                          <a:ea typeface="Verdana" panose="020B0604030504040204" pitchFamily="34" charset="0"/>
                        </a:rPr>
                        <a:t>13-14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69283393"/>
                  </a:ext>
                </a:extLst>
              </a:tr>
              <a:tr h="324580">
                <a:tc>
                  <a:txBody>
                    <a:bodyPr/>
                    <a:lstStyle/>
                    <a:p>
                      <a:pPr marL="457189" marR="0" lvl="1" indent="0" algn="l" defTabSz="914377" rtl="0" eaLnBrk="1" fontAlgn="auto" latinLnBrk="0" hangingPunct="1">
                        <a:lnSpc>
                          <a:spcPct val="100000"/>
                        </a:lnSpc>
                        <a:spcBef>
                          <a:spcPts val="0"/>
                        </a:spcBef>
                        <a:spcAft>
                          <a:spcPts val="0"/>
                        </a:spcAft>
                        <a:buClrTx/>
                        <a:buSzTx/>
                        <a:buFontTx/>
                        <a:buNone/>
                        <a:tabLst/>
                        <a:defRPr/>
                      </a:pPr>
                      <a:r>
                        <a:rPr lang="en-GB" sz="1400" b="1" dirty="0">
                          <a:solidFill>
                            <a:schemeClr val="tx1"/>
                          </a:solidFill>
                          <a:latin typeface="+mn-lt"/>
                          <a:ea typeface="Verdana" panose="020B0604030504040204" pitchFamily="34" charset="0"/>
                          <a:cs typeface="Arial" panose="020B0604020202020204" pitchFamily="34" charset="0"/>
                        </a:rPr>
                        <a:t>How good of a job do you think Northamptonshire Police are doing?</a:t>
                      </a:r>
                    </a:p>
                    <a:p>
                      <a:pPr marL="457189" marR="0" lvl="1" indent="0" algn="l" defTabSz="914377" rtl="0" eaLnBrk="1" fontAlgn="auto" latinLnBrk="0" hangingPunct="1">
                        <a:lnSpc>
                          <a:spcPct val="100000"/>
                        </a:lnSpc>
                        <a:spcBef>
                          <a:spcPts val="0"/>
                        </a:spcBef>
                        <a:spcAft>
                          <a:spcPts val="0"/>
                        </a:spcAft>
                        <a:buClrTx/>
                        <a:buSzTx/>
                        <a:buFontTx/>
                        <a:buNone/>
                        <a:tabLst/>
                        <a:defRPr/>
                      </a:pPr>
                      <a:r>
                        <a:rPr lang="en-GB" sz="1400" b="1" dirty="0">
                          <a:solidFill>
                            <a:schemeClr val="tx1"/>
                          </a:solidFill>
                          <a:latin typeface="+mn-lt"/>
                          <a:ea typeface="Verdana" panose="020B0604030504040204" pitchFamily="34" charset="0"/>
                          <a:cs typeface="Arial" panose="020B0604020202020204" pitchFamily="34" charset="0"/>
                        </a:rPr>
                        <a:t>Public Confidence in Northamptonshire police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400" b="1" dirty="0">
                          <a:latin typeface="+mn-lt"/>
                          <a:ea typeface="Verdana" panose="020B0604030504040204" pitchFamily="34" charset="0"/>
                        </a:rPr>
                        <a:t>15</a:t>
                      </a:r>
                    </a:p>
                    <a:p>
                      <a:pPr algn="ctr"/>
                      <a:r>
                        <a:rPr lang="en-GB" sz="1400" b="1" dirty="0">
                          <a:latin typeface="+mn-lt"/>
                          <a:ea typeface="Verdana" panose="020B0604030504040204" pitchFamily="34" charset="0"/>
                        </a:rPr>
                        <a:t>16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0410544"/>
                  </a:ext>
                </a:extLst>
              </a:tr>
            </a:tbl>
          </a:graphicData>
        </a:graphic>
      </p:graphicFrame>
    </p:spTree>
    <p:extLst>
      <p:ext uri="{BB962C8B-B14F-4D97-AF65-F5344CB8AC3E}">
        <p14:creationId xmlns:p14="http://schemas.microsoft.com/office/powerpoint/2010/main" val="2682946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EEF6295-F86B-4CBA-8BCC-79A94913CC3E}"/>
              </a:ext>
            </a:extLst>
          </p:cNvPr>
          <p:cNvSpPr txBox="1"/>
          <p:nvPr/>
        </p:nvSpPr>
        <p:spPr>
          <a:xfrm>
            <a:off x="371427" y="440665"/>
            <a:ext cx="10727833" cy="5653792"/>
          </a:xfrm>
          <a:prstGeom prst="rect">
            <a:avLst/>
          </a:prstGeom>
          <a:noFill/>
        </p:spPr>
        <p:txBody>
          <a:bodyPr wrap="square" rtlCol="0">
            <a:spAutoFit/>
          </a:bodyPr>
          <a:lstStyle/>
          <a:p>
            <a:pPr algn="l"/>
            <a:r>
              <a:rPr lang="en-GB" sz="2800" b="1" i="0" u="none" strike="noStrike" baseline="0" dirty="0">
                <a:latin typeface="+mj-lt"/>
                <a:ea typeface="Verdana" panose="020B0604030504040204" pitchFamily="34" charset="0"/>
              </a:rPr>
              <a:t>Background </a:t>
            </a:r>
          </a:p>
          <a:p>
            <a:pPr algn="l"/>
            <a:r>
              <a:rPr lang="en-GB" sz="1100" dirty="0"/>
              <a:t>Northamptonshire Police, Fire and Crime Commissioner (PFCC) is responsible for setting the police and fire precepts – that is the amount residents contribute towards local police and fire services through their council tax.</a:t>
            </a:r>
            <a:br>
              <a:rPr lang="en-GB" sz="1100" dirty="0"/>
            </a:br>
            <a:br>
              <a:rPr lang="en-GB" sz="1100" dirty="0"/>
            </a:br>
            <a:r>
              <a:rPr lang="en-GB" sz="1100" dirty="0"/>
              <a:t>Around 18% of the council tax residents in Northamptonshire pay goes towards funding local police and fire services, the rest goes to local authorities. Total funding for police and fire services is made up of the precept and central government grants.</a:t>
            </a:r>
            <a:br>
              <a:rPr lang="en-GB" sz="1100" dirty="0"/>
            </a:br>
            <a:br>
              <a:rPr lang="en-GB" sz="1100" dirty="0"/>
            </a:br>
            <a:r>
              <a:rPr lang="en-GB" sz="1100" dirty="0"/>
              <a:t>Each year, the PFCC consults with the public to ask how much they are prepared to pay towards emergency services next year, so that their views can be taken into consideration in the Police, Fire and Crime Commissioner's proposals on the level of council tax precepts. </a:t>
            </a:r>
            <a:br>
              <a:rPr lang="en-GB" sz="1100" dirty="0"/>
            </a:br>
            <a:br>
              <a:rPr lang="en-GB" sz="1100" dirty="0"/>
            </a:br>
            <a:r>
              <a:rPr lang="en-GB" sz="1100" dirty="0"/>
              <a:t>Over the last few years, both Northamptonshire Police and Northamptonshire Fire and Rescue Service have benefited from significant investments that have brought stability and strengthened the way both services look after the public. Northamptonshire Police and Northamptonshire Fire and Rescue Service are on firm foundations but will face a challenge to sustain these improvements, next year and into the future.</a:t>
            </a:r>
          </a:p>
          <a:p>
            <a:pPr algn="l"/>
            <a:endParaRPr lang="en-GB" sz="1100" dirty="0"/>
          </a:p>
          <a:p>
            <a:pPr>
              <a:lnSpc>
                <a:spcPct val="107000"/>
              </a:lnSpc>
              <a:spcAft>
                <a:spcPts val="800"/>
              </a:spcAft>
            </a:pPr>
            <a:r>
              <a:rPr lang="en-GB" sz="1100" kern="100" dirty="0">
                <a:effectLst/>
                <a:ea typeface="Calibri" panose="020F0502020204030204" pitchFamily="34" charset="0"/>
                <a:cs typeface="Times New Roman" panose="02020603050405020304" pitchFamily="18" charset="0"/>
              </a:rPr>
              <a:t>This year’s precept survey ran in conjunction with questions on the new Public Safety Plan for the county.  This was due to the unavoidable timings of both, following the election of the new Police, Fire and Crime Commissioner in May 2024, and also in the context of the findings of the “Big Conversation” consultation, where people told us they preferred to see questions about the council tax funding put in the context of the actions they will fund.</a:t>
            </a:r>
          </a:p>
          <a:p>
            <a:pPr>
              <a:lnSpc>
                <a:spcPct val="107000"/>
              </a:lnSpc>
              <a:spcAft>
                <a:spcPts val="800"/>
              </a:spcAft>
            </a:pPr>
            <a:r>
              <a:rPr lang="en-GB" sz="1100" kern="100" dirty="0">
                <a:effectLst/>
                <a:ea typeface="Calibri" panose="020F0502020204030204" pitchFamily="34" charset="0"/>
                <a:cs typeface="Times New Roman" panose="02020603050405020304" pitchFamily="18" charset="0"/>
              </a:rPr>
              <a:t>The joint consultation supported residents’ thinking in demonstrating how differing levels of precepts would impact on police and firefighter staff numbers, the level of service they could provide, and the delivery of strategic priorities within the Plan.</a:t>
            </a:r>
          </a:p>
          <a:p>
            <a:pPr>
              <a:lnSpc>
                <a:spcPct val="107000"/>
              </a:lnSpc>
              <a:spcAft>
                <a:spcPts val="800"/>
              </a:spcAft>
            </a:pPr>
            <a:r>
              <a:rPr lang="en-GB" sz="1100" kern="100" dirty="0">
                <a:effectLst/>
                <a:ea typeface="Calibri" panose="020F0502020204030204" pitchFamily="34" charset="0"/>
                <a:cs typeface="Times New Roman" panose="02020603050405020304" pitchFamily="18" charset="0"/>
              </a:rPr>
              <a:t>The survey went live on November 28 – running until January 5 – and received </a:t>
            </a:r>
            <a:r>
              <a:rPr lang="en-GB" sz="1100" b="1" kern="100" dirty="0">
                <a:effectLst/>
                <a:ea typeface="Calibri" panose="020F0502020204030204" pitchFamily="34" charset="0"/>
                <a:cs typeface="Times New Roman" panose="02020603050405020304" pitchFamily="18" charset="0"/>
              </a:rPr>
              <a:t>1,751 responses</a:t>
            </a:r>
            <a:r>
              <a:rPr lang="en-GB" sz="1100" kern="100" dirty="0">
                <a:effectLst/>
                <a:ea typeface="Calibri" panose="020F0502020204030204" pitchFamily="34" charset="0"/>
                <a:cs typeface="Times New Roman" panose="02020603050405020304" pitchFamily="18" charset="0"/>
              </a:rPr>
              <a:t>. This was a slight decrease on last year (1,997) but still the second highest number of responses the consultation has ever received.</a:t>
            </a:r>
          </a:p>
          <a:p>
            <a:pPr algn="l"/>
            <a:endParaRPr lang="en-GB" sz="1100" dirty="0">
              <a:ea typeface="Verdana" panose="020B0604030504040204" pitchFamily="34" charset="0"/>
            </a:endParaRPr>
          </a:p>
          <a:p>
            <a:pPr algn="l">
              <a:spcAft>
                <a:spcPts val="600"/>
              </a:spcAft>
            </a:pPr>
            <a:r>
              <a:rPr lang="en-GB" sz="2800" b="1" i="0" u="none" strike="noStrike" baseline="0" dirty="0">
                <a:latin typeface="+mj-lt"/>
                <a:ea typeface="Verdana" panose="020B0604030504040204" pitchFamily="34" charset="0"/>
              </a:rPr>
              <a:t>Methodology</a:t>
            </a:r>
            <a:endParaRPr lang="en-GB" sz="2800" b="1" dirty="0">
              <a:latin typeface="+mj-lt"/>
              <a:ea typeface="Verdana" panose="020B0604030504040204" pitchFamily="34" charset="0"/>
            </a:endParaRPr>
          </a:p>
          <a:p>
            <a:pPr algn="l"/>
            <a:r>
              <a:rPr lang="en-GB" sz="1100" b="0" i="0" u="none" strike="noStrike" baseline="0" dirty="0">
                <a:ea typeface="Verdana" panose="020B0604030504040204" pitchFamily="34" charset="0"/>
              </a:rPr>
              <a:t>The public were invited to tell the PFCC their views via a survey. A survey was launched to ask whether they would pay more for the services provided by policing and the fire service – responses were considered by the PFCC in deciding the level of council tax precept to ask residents to pay towards police and fire services in Northamptonshire next year.</a:t>
            </a:r>
          </a:p>
          <a:p>
            <a:pPr algn="l"/>
            <a:endParaRPr lang="en-GB" sz="1100" dirty="0">
              <a:ea typeface="Verdana" panose="020B0604030504040204" pitchFamily="34" charset="0"/>
            </a:endParaRPr>
          </a:p>
          <a:p>
            <a:pPr algn="l"/>
            <a:r>
              <a:rPr lang="en-GB" sz="1100" b="0" i="0" u="none" strike="noStrike" baseline="0" dirty="0">
                <a:ea typeface="Verdana" panose="020B0604030504040204" pitchFamily="34" charset="0"/>
              </a:rPr>
              <a:t>The survey also included questions around participants’ confidence in the police and how good a job they think both services are doing.</a:t>
            </a:r>
          </a:p>
        </p:txBody>
      </p:sp>
    </p:spTree>
    <p:extLst>
      <p:ext uri="{BB962C8B-B14F-4D97-AF65-F5344CB8AC3E}">
        <p14:creationId xmlns:p14="http://schemas.microsoft.com/office/powerpoint/2010/main" val="4293532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A591263C-05F6-A560-02CD-E3A8EDCFF482}"/>
              </a:ext>
            </a:extLst>
          </p:cNvPr>
          <p:cNvGraphicFramePr>
            <a:graphicFrameLocks/>
          </p:cNvGraphicFramePr>
          <p:nvPr>
            <p:extLst>
              <p:ext uri="{D42A27DB-BD31-4B8C-83A1-F6EECF244321}">
                <p14:modId xmlns:p14="http://schemas.microsoft.com/office/powerpoint/2010/main" val="3889780766"/>
              </p:ext>
            </p:extLst>
          </p:nvPr>
        </p:nvGraphicFramePr>
        <p:xfrm>
          <a:off x="119011" y="2540867"/>
          <a:ext cx="6368189" cy="2374666"/>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EC367956-A4C6-418E-A62C-339E7E4F2870}"/>
              </a:ext>
            </a:extLst>
          </p:cNvPr>
          <p:cNvSpPr>
            <a:spLocks noGrp="1"/>
          </p:cNvSpPr>
          <p:nvPr>
            <p:ph type="title"/>
          </p:nvPr>
        </p:nvSpPr>
        <p:spPr>
          <a:xfrm>
            <a:off x="14105" y="-69689"/>
            <a:ext cx="10350260" cy="780884"/>
          </a:xfrm>
        </p:spPr>
        <p:txBody>
          <a:bodyPr>
            <a:normAutofit/>
          </a:bodyPr>
          <a:lstStyle/>
          <a:p>
            <a:r>
              <a:rPr lang="en-GB" sz="4000" b="1" dirty="0"/>
              <a:t>Survey Sample- Demographic Breakdown</a:t>
            </a:r>
          </a:p>
        </p:txBody>
      </p:sp>
      <p:grpSp>
        <p:nvGrpSpPr>
          <p:cNvPr id="7" name="Group 6">
            <a:extLst>
              <a:ext uri="{FF2B5EF4-FFF2-40B4-BE49-F238E27FC236}">
                <a16:creationId xmlns:a16="http://schemas.microsoft.com/office/drawing/2014/main" id="{88D1F4D0-7755-4580-81CD-5714111DF521}"/>
              </a:ext>
            </a:extLst>
          </p:cNvPr>
          <p:cNvGrpSpPr/>
          <p:nvPr/>
        </p:nvGrpSpPr>
        <p:grpSpPr>
          <a:xfrm>
            <a:off x="3011331" y="630705"/>
            <a:ext cx="3146641" cy="1756864"/>
            <a:chOff x="-176375" y="727254"/>
            <a:chExt cx="2400209" cy="1756864"/>
          </a:xfrm>
        </p:grpSpPr>
        <p:sp>
          <p:nvSpPr>
            <p:cNvPr id="8" name="Rectangle 7">
              <a:extLst>
                <a:ext uri="{FF2B5EF4-FFF2-40B4-BE49-F238E27FC236}">
                  <a16:creationId xmlns:a16="http://schemas.microsoft.com/office/drawing/2014/main" id="{9B4D10A0-09EA-4BD0-9BBD-ECF536B7A59F}"/>
                </a:ext>
              </a:extLst>
            </p:cNvPr>
            <p:cNvSpPr/>
            <p:nvPr/>
          </p:nvSpPr>
          <p:spPr>
            <a:xfrm>
              <a:off x="-1" y="780233"/>
              <a:ext cx="2223835" cy="170388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D9D174AA-9C91-4D2E-A8E7-1E099B922D61}"/>
                </a:ext>
              </a:extLst>
            </p:cNvPr>
            <p:cNvSpPr txBox="1"/>
            <p:nvPr/>
          </p:nvSpPr>
          <p:spPr>
            <a:xfrm>
              <a:off x="463368" y="800511"/>
              <a:ext cx="914400" cy="1446550"/>
            </a:xfrm>
            <a:prstGeom prst="rect">
              <a:avLst/>
            </a:prstGeom>
            <a:noFill/>
          </p:spPr>
          <p:txBody>
            <a:bodyPr wrap="square" rtlCol="0">
              <a:spAutoFit/>
            </a:bodyPr>
            <a:lstStyle/>
            <a:p>
              <a:r>
                <a:rPr lang="en-GB" sz="8800" dirty="0">
                  <a:solidFill>
                    <a:srgbClr val="990033"/>
                  </a:solidFill>
                  <a:cs typeface="Arial" panose="020B0604020202020204" pitchFamily="34" charset="0"/>
                  <a:sym typeface="Webdings" panose="05030102010509060703" pitchFamily="18" charset="2"/>
                </a:rPr>
                <a:t></a:t>
              </a:r>
              <a:endParaRPr lang="en-GB" sz="8800" dirty="0">
                <a:solidFill>
                  <a:srgbClr val="990033"/>
                </a:solidFill>
                <a:cs typeface="Arial" panose="020B0604020202020204" pitchFamily="34" charset="0"/>
              </a:endParaRPr>
            </a:p>
          </p:txBody>
        </p:sp>
        <p:sp>
          <p:nvSpPr>
            <p:cNvPr id="10" name="TextBox 9">
              <a:extLst>
                <a:ext uri="{FF2B5EF4-FFF2-40B4-BE49-F238E27FC236}">
                  <a16:creationId xmlns:a16="http://schemas.microsoft.com/office/drawing/2014/main" id="{4453FC0E-E372-4355-B405-906BC2555503}"/>
                </a:ext>
              </a:extLst>
            </p:cNvPr>
            <p:cNvSpPr txBox="1"/>
            <p:nvPr/>
          </p:nvSpPr>
          <p:spPr>
            <a:xfrm>
              <a:off x="567714" y="2003167"/>
              <a:ext cx="720039" cy="446276"/>
            </a:xfrm>
            <a:prstGeom prst="rect">
              <a:avLst/>
            </a:prstGeom>
            <a:noFill/>
          </p:spPr>
          <p:txBody>
            <a:bodyPr wrap="square" rtlCol="0">
              <a:spAutoFit/>
            </a:bodyPr>
            <a:lstStyle/>
            <a:p>
              <a:pPr algn="ctr"/>
              <a:r>
                <a:rPr lang="en-GB" sz="1200" b="1" dirty="0">
                  <a:solidFill>
                    <a:srgbClr val="990033"/>
                  </a:solidFill>
                  <a:cs typeface="Arial" panose="020B0604020202020204" pitchFamily="34" charset="0"/>
                </a:rPr>
                <a:t>Female</a:t>
              </a:r>
            </a:p>
            <a:p>
              <a:pPr algn="ctr"/>
              <a:r>
                <a:rPr lang="en-GB" sz="1100" dirty="0">
                  <a:solidFill>
                    <a:srgbClr val="990033"/>
                  </a:solidFill>
                  <a:cs typeface="Arial" panose="020B0604020202020204" pitchFamily="34" charset="0"/>
                </a:rPr>
                <a:t>36.4% (537) </a:t>
              </a:r>
            </a:p>
          </p:txBody>
        </p:sp>
        <p:sp>
          <p:nvSpPr>
            <p:cNvPr id="11" name="Rectangle 10">
              <a:extLst>
                <a:ext uri="{FF2B5EF4-FFF2-40B4-BE49-F238E27FC236}">
                  <a16:creationId xmlns:a16="http://schemas.microsoft.com/office/drawing/2014/main" id="{7DD87415-EB79-446C-9676-3577ED5E49E9}"/>
                </a:ext>
              </a:extLst>
            </p:cNvPr>
            <p:cNvSpPr/>
            <p:nvPr/>
          </p:nvSpPr>
          <p:spPr>
            <a:xfrm>
              <a:off x="-39906" y="727254"/>
              <a:ext cx="1946264" cy="276999"/>
            </a:xfrm>
            <a:prstGeom prst="rect">
              <a:avLst/>
            </a:prstGeom>
            <a:solidFill>
              <a:schemeClr val="tx1">
                <a:lumMod val="50000"/>
                <a:lumOff val="50000"/>
              </a:schemeClr>
            </a:solidFill>
          </p:spPr>
          <p:txBody>
            <a:bodyPr wrap="square">
              <a:spAutoFit/>
            </a:bodyPr>
            <a:lstStyle/>
            <a:p>
              <a:pPr algn="ctr">
                <a:defRPr sz="1400" b="1" i="0" u="none" strike="noStrike" kern="1200" spc="0" baseline="0">
                  <a:solidFill>
                    <a:prstClr val="black"/>
                  </a:solidFill>
                  <a:latin typeface="Arial" panose="020B0604020202020204" pitchFamily="34" charset="0"/>
                  <a:ea typeface="+mn-ea"/>
                  <a:cs typeface="Arial" panose="020B0604020202020204" pitchFamily="34" charset="0"/>
                </a:defRPr>
              </a:pPr>
              <a:r>
                <a:rPr lang="en-GB" sz="1200" b="1" dirty="0">
                  <a:solidFill>
                    <a:schemeClr val="bg1"/>
                  </a:solidFill>
                </a:rPr>
                <a:t>Gender (n=1,477)</a:t>
              </a:r>
            </a:p>
          </p:txBody>
        </p:sp>
        <p:sp>
          <p:nvSpPr>
            <p:cNvPr id="12" name="Rectangle 11">
              <a:extLst>
                <a:ext uri="{FF2B5EF4-FFF2-40B4-BE49-F238E27FC236}">
                  <a16:creationId xmlns:a16="http://schemas.microsoft.com/office/drawing/2014/main" id="{F3885F73-AB36-4848-83A0-C87B64026E62}"/>
                </a:ext>
              </a:extLst>
            </p:cNvPr>
            <p:cNvSpPr/>
            <p:nvPr/>
          </p:nvSpPr>
          <p:spPr>
            <a:xfrm>
              <a:off x="-176375" y="747228"/>
              <a:ext cx="920309" cy="1446550"/>
            </a:xfrm>
            <a:prstGeom prst="rect">
              <a:avLst/>
            </a:prstGeom>
            <a:noFill/>
          </p:spPr>
          <p:txBody>
            <a:bodyPr wrap="none">
              <a:spAutoFit/>
            </a:bodyPr>
            <a:lstStyle/>
            <a:p>
              <a:r>
                <a:rPr lang="en-GB" sz="8800" dirty="0">
                  <a:solidFill>
                    <a:srgbClr val="990033"/>
                  </a:solidFill>
                  <a:cs typeface="Arial" panose="020B0604020202020204" pitchFamily="34" charset="0"/>
                  <a:sym typeface="Webdings" panose="05030102010509060703" pitchFamily="18" charset="2"/>
                </a:rPr>
                <a:t></a:t>
              </a:r>
              <a:endParaRPr lang="en-GB" sz="8800" dirty="0">
                <a:solidFill>
                  <a:srgbClr val="990033"/>
                </a:solidFill>
                <a:cs typeface="Arial" panose="020B0604020202020204" pitchFamily="34" charset="0"/>
              </a:endParaRPr>
            </a:p>
          </p:txBody>
        </p:sp>
        <p:sp>
          <p:nvSpPr>
            <p:cNvPr id="13" name="TextBox 12">
              <a:extLst>
                <a:ext uri="{FF2B5EF4-FFF2-40B4-BE49-F238E27FC236}">
                  <a16:creationId xmlns:a16="http://schemas.microsoft.com/office/drawing/2014/main" id="{7FB211E2-DC0C-4AFA-81B1-B5C13054408A}"/>
                </a:ext>
              </a:extLst>
            </p:cNvPr>
            <p:cNvSpPr txBox="1"/>
            <p:nvPr/>
          </p:nvSpPr>
          <p:spPr>
            <a:xfrm>
              <a:off x="-55430" y="1999120"/>
              <a:ext cx="708173" cy="446276"/>
            </a:xfrm>
            <a:prstGeom prst="rect">
              <a:avLst/>
            </a:prstGeom>
            <a:noFill/>
          </p:spPr>
          <p:txBody>
            <a:bodyPr wrap="square" rtlCol="0">
              <a:spAutoFit/>
            </a:bodyPr>
            <a:lstStyle/>
            <a:p>
              <a:pPr algn="ctr"/>
              <a:r>
                <a:rPr lang="en-GB" sz="1200" b="1" dirty="0">
                  <a:solidFill>
                    <a:srgbClr val="990033"/>
                  </a:solidFill>
                  <a:cs typeface="Arial" panose="020B0604020202020204" pitchFamily="34" charset="0"/>
                </a:rPr>
                <a:t>Male </a:t>
              </a:r>
            </a:p>
            <a:p>
              <a:pPr algn="ctr"/>
              <a:r>
                <a:rPr lang="en-GB" sz="1100" dirty="0">
                  <a:solidFill>
                    <a:srgbClr val="990033"/>
                  </a:solidFill>
                  <a:cs typeface="Arial" panose="020B0604020202020204" pitchFamily="34" charset="0"/>
                </a:rPr>
                <a:t>53.7% (793)</a:t>
              </a:r>
            </a:p>
          </p:txBody>
        </p:sp>
        <p:sp>
          <p:nvSpPr>
            <p:cNvPr id="14" name="TextBox 13">
              <a:extLst>
                <a:ext uri="{FF2B5EF4-FFF2-40B4-BE49-F238E27FC236}">
                  <a16:creationId xmlns:a16="http://schemas.microsoft.com/office/drawing/2014/main" id="{29703A99-7C88-4257-AD84-145EBEB4DBD4}"/>
                </a:ext>
              </a:extLst>
            </p:cNvPr>
            <p:cNvSpPr txBox="1"/>
            <p:nvPr/>
          </p:nvSpPr>
          <p:spPr>
            <a:xfrm>
              <a:off x="1151397" y="1077889"/>
              <a:ext cx="822953" cy="1384995"/>
            </a:xfrm>
            <a:prstGeom prst="rect">
              <a:avLst/>
            </a:prstGeom>
            <a:noFill/>
          </p:spPr>
          <p:txBody>
            <a:bodyPr wrap="square" rtlCol="0">
              <a:spAutoFit/>
            </a:bodyPr>
            <a:lstStyle/>
            <a:p>
              <a:pPr algn="ctr"/>
              <a:r>
                <a:rPr lang="en-GB" sz="1050" dirty="0">
                  <a:cs typeface="Arial" panose="020B0604020202020204" pitchFamily="34" charset="0"/>
                </a:rPr>
                <a:t>9.1% (134) said prefer not to say (PNTS). Less than 1% said trans female, tans male, non-binary or they self- identify. </a:t>
              </a:r>
            </a:p>
          </p:txBody>
        </p:sp>
      </p:grpSp>
      <p:grpSp>
        <p:nvGrpSpPr>
          <p:cNvPr id="15" name="Group 14">
            <a:extLst>
              <a:ext uri="{FF2B5EF4-FFF2-40B4-BE49-F238E27FC236}">
                <a16:creationId xmlns:a16="http://schemas.microsoft.com/office/drawing/2014/main" id="{868B61EC-DED0-4990-B746-218769D8D5D6}"/>
              </a:ext>
            </a:extLst>
          </p:cNvPr>
          <p:cNvGrpSpPr/>
          <p:nvPr/>
        </p:nvGrpSpPr>
        <p:grpSpPr>
          <a:xfrm>
            <a:off x="5514879" y="627026"/>
            <a:ext cx="6168861" cy="1682487"/>
            <a:chOff x="-34214" y="870673"/>
            <a:chExt cx="6110382" cy="1682487"/>
          </a:xfrm>
          <a:solidFill>
            <a:srgbClr val="FFE1E8"/>
          </a:solidFill>
        </p:grpSpPr>
        <p:sp>
          <p:nvSpPr>
            <p:cNvPr id="16" name="Rectangle 15">
              <a:extLst>
                <a:ext uri="{FF2B5EF4-FFF2-40B4-BE49-F238E27FC236}">
                  <a16:creationId xmlns:a16="http://schemas.microsoft.com/office/drawing/2014/main" id="{665448C8-7505-46CC-8B1C-5F3E9866044B}"/>
                </a:ext>
              </a:extLst>
            </p:cNvPr>
            <p:cNvSpPr/>
            <p:nvPr/>
          </p:nvSpPr>
          <p:spPr>
            <a:xfrm>
              <a:off x="-34214" y="870673"/>
              <a:ext cx="5969218" cy="1682487"/>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BC3C9A81-8EEF-4EEC-8936-19F9B38F98DA}"/>
                </a:ext>
              </a:extLst>
            </p:cNvPr>
            <p:cNvSpPr/>
            <p:nvPr/>
          </p:nvSpPr>
          <p:spPr>
            <a:xfrm>
              <a:off x="362310" y="876766"/>
              <a:ext cx="5420474" cy="276999"/>
            </a:xfrm>
            <a:prstGeom prst="rect">
              <a:avLst/>
            </a:prstGeom>
            <a:solidFill>
              <a:schemeClr val="tx1">
                <a:lumMod val="50000"/>
                <a:lumOff val="50000"/>
              </a:schemeClr>
            </a:solidFill>
          </p:spPr>
          <p:txBody>
            <a:bodyPr wrap="square">
              <a:spAutoFit/>
            </a:bodyPr>
            <a:lstStyle/>
            <a:p>
              <a:pPr algn="ctr">
                <a:defRPr sz="1400" b="1" i="0" u="none" strike="noStrike" kern="1200" spc="0" baseline="0">
                  <a:solidFill>
                    <a:prstClr val="black"/>
                  </a:solidFill>
                  <a:latin typeface="Arial" panose="020B0604020202020204" pitchFamily="34" charset="0"/>
                  <a:ea typeface="+mn-ea"/>
                  <a:cs typeface="Arial" panose="020B0604020202020204" pitchFamily="34" charset="0"/>
                </a:defRPr>
              </a:pPr>
              <a:r>
                <a:rPr lang="en-GB" sz="1200" b="1" dirty="0">
                  <a:solidFill>
                    <a:schemeClr val="bg1"/>
                  </a:solidFill>
                </a:rPr>
                <a:t>Age (n=1,483)</a:t>
              </a:r>
            </a:p>
          </p:txBody>
        </p:sp>
        <p:sp>
          <p:nvSpPr>
            <p:cNvPr id="19" name="TextBox 18">
              <a:extLst>
                <a:ext uri="{FF2B5EF4-FFF2-40B4-BE49-F238E27FC236}">
                  <a16:creationId xmlns:a16="http://schemas.microsoft.com/office/drawing/2014/main" id="{513C30D7-E68E-485B-9A49-1D1149FC4CC0}"/>
                </a:ext>
              </a:extLst>
            </p:cNvPr>
            <p:cNvSpPr txBox="1"/>
            <p:nvPr/>
          </p:nvSpPr>
          <p:spPr>
            <a:xfrm>
              <a:off x="314473" y="2102298"/>
              <a:ext cx="627170" cy="275360"/>
            </a:xfrm>
            <a:prstGeom prst="rect">
              <a:avLst/>
            </a:prstGeom>
            <a:noFill/>
          </p:spPr>
          <p:txBody>
            <a:bodyPr wrap="square" rtlCol="0">
              <a:spAutoFit/>
            </a:bodyPr>
            <a:lstStyle/>
            <a:p>
              <a:pPr algn="ctr"/>
              <a:r>
                <a:rPr lang="en-GB" sz="1200" b="1" dirty="0">
                  <a:cs typeface="Arial" panose="020B0604020202020204" pitchFamily="34" charset="0"/>
                </a:rPr>
                <a:t>16-18</a:t>
              </a:r>
            </a:p>
          </p:txBody>
        </p:sp>
        <p:sp>
          <p:nvSpPr>
            <p:cNvPr id="20" name="TextBox 19">
              <a:extLst>
                <a:ext uri="{FF2B5EF4-FFF2-40B4-BE49-F238E27FC236}">
                  <a16:creationId xmlns:a16="http://schemas.microsoft.com/office/drawing/2014/main" id="{4AA391C7-7F5A-400E-A0A1-570A0F61C3FC}"/>
                </a:ext>
              </a:extLst>
            </p:cNvPr>
            <p:cNvSpPr txBox="1"/>
            <p:nvPr/>
          </p:nvSpPr>
          <p:spPr>
            <a:xfrm>
              <a:off x="938024" y="2113443"/>
              <a:ext cx="662910" cy="276999"/>
            </a:xfrm>
            <a:prstGeom prst="rect">
              <a:avLst/>
            </a:prstGeom>
            <a:noFill/>
          </p:spPr>
          <p:txBody>
            <a:bodyPr wrap="square" rtlCol="0">
              <a:spAutoFit/>
            </a:bodyPr>
            <a:lstStyle/>
            <a:p>
              <a:pPr algn="ctr"/>
              <a:r>
                <a:rPr lang="en-GB" sz="1200" b="1" dirty="0">
                  <a:cs typeface="Arial" panose="020B0604020202020204" pitchFamily="34" charset="0"/>
                </a:rPr>
                <a:t>19-24</a:t>
              </a:r>
            </a:p>
          </p:txBody>
        </p:sp>
        <p:sp>
          <p:nvSpPr>
            <p:cNvPr id="21" name="TextBox 20">
              <a:extLst>
                <a:ext uri="{FF2B5EF4-FFF2-40B4-BE49-F238E27FC236}">
                  <a16:creationId xmlns:a16="http://schemas.microsoft.com/office/drawing/2014/main" id="{3DD88998-4606-4FCD-8091-690988859C80}"/>
                </a:ext>
              </a:extLst>
            </p:cNvPr>
            <p:cNvSpPr txBox="1"/>
            <p:nvPr/>
          </p:nvSpPr>
          <p:spPr>
            <a:xfrm>
              <a:off x="3980701" y="883726"/>
              <a:ext cx="2095467" cy="261610"/>
            </a:xfrm>
            <a:prstGeom prst="rect">
              <a:avLst/>
            </a:prstGeom>
            <a:solidFill>
              <a:schemeClr val="tx1">
                <a:lumMod val="50000"/>
                <a:lumOff val="50000"/>
              </a:schemeClr>
            </a:solidFill>
          </p:spPr>
          <p:txBody>
            <a:bodyPr wrap="square" rtlCol="0">
              <a:spAutoFit/>
            </a:bodyPr>
            <a:lstStyle/>
            <a:p>
              <a:pPr algn="ctr"/>
              <a:r>
                <a:rPr lang="en-GB" sz="1100" dirty="0">
                  <a:solidFill>
                    <a:schemeClr val="bg1"/>
                  </a:solidFill>
                  <a:cs typeface="Arial" panose="020B0604020202020204" pitchFamily="34" charset="0"/>
                </a:rPr>
                <a:t>10.8% (160) said PNTS. </a:t>
              </a:r>
            </a:p>
          </p:txBody>
        </p:sp>
      </p:grpSp>
      <p:grpSp>
        <p:nvGrpSpPr>
          <p:cNvPr id="29" name="Groep 392">
            <a:extLst>
              <a:ext uri="{FF2B5EF4-FFF2-40B4-BE49-F238E27FC236}">
                <a16:creationId xmlns:a16="http://schemas.microsoft.com/office/drawing/2014/main" id="{4DD1BA80-C48C-48C1-BA29-63484F808F31}"/>
              </a:ext>
            </a:extLst>
          </p:cNvPr>
          <p:cNvGrpSpPr>
            <a:grpSpLocks noChangeAspect="1"/>
          </p:cNvGrpSpPr>
          <p:nvPr/>
        </p:nvGrpSpPr>
        <p:grpSpPr>
          <a:xfrm>
            <a:off x="5915197" y="1101297"/>
            <a:ext cx="549175" cy="802036"/>
            <a:chOff x="1619672" y="1830958"/>
            <a:chExt cx="1008112" cy="2156314"/>
          </a:xfrm>
        </p:grpSpPr>
        <p:sp>
          <p:nvSpPr>
            <p:cNvPr id="30" name="Afgeronde rechthoek 393">
              <a:extLst>
                <a:ext uri="{FF2B5EF4-FFF2-40B4-BE49-F238E27FC236}">
                  <a16:creationId xmlns:a16="http://schemas.microsoft.com/office/drawing/2014/main" id="{1DD32FD3-860D-4677-8CC9-C4B6C9587ADE}"/>
                </a:ext>
              </a:extLst>
            </p:cNvPr>
            <p:cNvSpPr/>
            <p:nvPr/>
          </p:nvSpPr>
          <p:spPr>
            <a:xfrm>
              <a:off x="1619672" y="1938970"/>
              <a:ext cx="1008112" cy="108012"/>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31" name="Rechthoek 394">
              <a:extLst>
                <a:ext uri="{FF2B5EF4-FFF2-40B4-BE49-F238E27FC236}">
                  <a16:creationId xmlns:a16="http://schemas.microsoft.com/office/drawing/2014/main" id="{8CD6000F-B19E-4F31-9DB2-8A5B66B583A7}"/>
                </a:ext>
              </a:extLst>
            </p:cNvPr>
            <p:cNvSpPr/>
            <p:nvPr/>
          </p:nvSpPr>
          <p:spPr>
            <a:xfrm>
              <a:off x="1619672" y="2024844"/>
              <a:ext cx="1008112" cy="18362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32" name="Afgeronde rechthoek 395">
              <a:extLst>
                <a:ext uri="{FF2B5EF4-FFF2-40B4-BE49-F238E27FC236}">
                  <a16:creationId xmlns:a16="http://schemas.microsoft.com/office/drawing/2014/main" id="{8C8883C5-667E-41DC-AA07-3902BD49DA78}"/>
                </a:ext>
              </a:extLst>
            </p:cNvPr>
            <p:cNvSpPr/>
            <p:nvPr/>
          </p:nvSpPr>
          <p:spPr>
            <a:xfrm>
              <a:off x="1619672" y="3861048"/>
              <a:ext cx="1008112" cy="108012"/>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33" name="Afgeronde rechthoek 396">
              <a:extLst>
                <a:ext uri="{FF2B5EF4-FFF2-40B4-BE49-F238E27FC236}">
                  <a16:creationId xmlns:a16="http://schemas.microsoft.com/office/drawing/2014/main" id="{B29E0799-C655-4AAD-A68A-0BA12CB2F917}"/>
                </a:ext>
              </a:extLst>
            </p:cNvPr>
            <p:cNvSpPr/>
            <p:nvPr/>
          </p:nvSpPr>
          <p:spPr>
            <a:xfrm>
              <a:off x="1835696" y="1830958"/>
              <a:ext cx="576064" cy="108012"/>
            </a:xfrm>
            <a:prstGeom prst="roundRect">
              <a:avLst/>
            </a:prstGeom>
            <a:gradFill flip="none" rotWithShape="1">
              <a:gsLst>
                <a:gs pos="0">
                  <a:schemeClr val="tx1">
                    <a:lumMod val="75000"/>
                    <a:lumOff val="25000"/>
                    <a:shade val="30000"/>
                    <a:satMod val="115000"/>
                  </a:schemeClr>
                </a:gs>
                <a:gs pos="24000">
                  <a:schemeClr val="tx1">
                    <a:lumMod val="50000"/>
                    <a:lumOff val="50000"/>
                  </a:schemeClr>
                </a:gs>
                <a:gs pos="100000">
                  <a:schemeClr val="tx1">
                    <a:lumMod val="75000"/>
                    <a:lumOff val="2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34" name="Rechthoek 397">
              <a:extLst>
                <a:ext uri="{FF2B5EF4-FFF2-40B4-BE49-F238E27FC236}">
                  <a16:creationId xmlns:a16="http://schemas.microsoft.com/office/drawing/2014/main" id="{EA651C84-2887-406F-B47F-A124A58251C6}"/>
                </a:ext>
              </a:extLst>
            </p:cNvPr>
            <p:cNvSpPr/>
            <p:nvPr/>
          </p:nvSpPr>
          <p:spPr>
            <a:xfrm>
              <a:off x="1619672" y="3771137"/>
              <a:ext cx="1008112" cy="96788"/>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800" b="1" dirty="0">
                <a:solidFill>
                  <a:schemeClr val="tx1"/>
                </a:solidFill>
                <a:ea typeface="Verdana" panose="020B0604030504040204" pitchFamily="34" charset="0"/>
              </a:endParaRPr>
            </a:p>
          </p:txBody>
        </p:sp>
        <p:sp>
          <p:nvSpPr>
            <p:cNvPr id="35" name="Ellipse 259">
              <a:extLst>
                <a:ext uri="{FF2B5EF4-FFF2-40B4-BE49-F238E27FC236}">
                  <a16:creationId xmlns:a16="http://schemas.microsoft.com/office/drawing/2014/main" id="{A7468D61-299F-4254-B7AB-8C1172F58B4E}"/>
                </a:ext>
              </a:extLst>
            </p:cNvPr>
            <p:cNvSpPr>
              <a:spLocks noChangeArrowheads="1"/>
            </p:cNvSpPr>
            <p:nvPr/>
          </p:nvSpPr>
          <p:spPr bwMode="auto">
            <a:xfrm>
              <a:off x="1727162" y="1938969"/>
              <a:ext cx="283493" cy="2048303"/>
            </a:xfrm>
            <a:prstGeom prst="rect">
              <a:avLst/>
            </a:prstGeom>
            <a:gradFill rotWithShape="1">
              <a:gsLst>
                <a:gs pos="0">
                  <a:srgbClr val="FFFFFF">
                    <a:alpha val="51000"/>
                  </a:srgbClr>
                </a:gs>
                <a:gs pos="100000">
                  <a:srgbClr val="8EB4E3">
                    <a:alpha val="0"/>
                  </a:srgbClr>
                </a:gs>
              </a:gsLst>
              <a:lin ang="600000" scaled="0"/>
            </a:gradFill>
            <a:ln w="9525">
              <a:noFill/>
              <a:round/>
              <a:headEnd/>
              <a:tailEnd/>
            </a:ln>
          </p:spPr>
          <p:txBody>
            <a:bodyPr anchor="ctr"/>
            <a:lstStyle/>
            <a:p>
              <a:pPr algn="ctr"/>
              <a:endParaRPr lang="en-US" sz="1000" b="1" noProof="1">
                <a:solidFill>
                  <a:srgbClr val="FFFFFF"/>
                </a:solidFill>
                <a:ea typeface="Verdana" panose="020B0604030504040204" pitchFamily="34" charset="0"/>
              </a:endParaRPr>
            </a:p>
          </p:txBody>
        </p:sp>
      </p:grpSp>
      <p:grpSp>
        <p:nvGrpSpPr>
          <p:cNvPr id="36" name="Groep 392">
            <a:extLst>
              <a:ext uri="{FF2B5EF4-FFF2-40B4-BE49-F238E27FC236}">
                <a16:creationId xmlns:a16="http://schemas.microsoft.com/office/drawing/2014/main" id="{98097547-CE05-4F78-BDAB-9242572CC954}"/>
              </a:ext>
            </a:extLst>
          </p:cNvPr>
          <p:cNvGrpSpPr>
            <a:grpSpLocks noChangeAspect="1"/>
          </p:cNvGrpSpPr>
          <p:nvPr/>
        </p:nvGrpSpPr>
        <p:grpSpPr>
          <a:xfrm>
            <a:off x="6557461" y="1098143"/>
            <a:ext cx="549175" cy="802036"/>
            <a:chOff x="1619672" y="1830958"/>
            <a:chExt cx="1008112" cy="2156314"/>
          </a:xfrm>
        </p:grpSpPr>
        <p:sp>
          <p:nvSpPr>
            <p:cNvPr id="37" name="Afgeronde rechthoek 393">
              <a:extLst>
                <a:ext uri="{FF2B5EF4-FFF2-40B4-BE49-F238E27FC236}">
                  <a16:creationId xmlns:a16="http://schemas.microsoft.com/office/drawing/2014/main" id="{118BFFE0-89FC-4486-A54B-86F4BA10E9B3}"/>
                </a:ext>
              </a:extLst>
            </p:cNvPr>
            <p:cNvSpPr/>
            <p:nvPr/>
          </p:nvSpPr>
          <p:spPr>
            <a:xfrm>
              <a:off x="1619672" y="1938970"/>
              <a:ext cx="1008112" cy="108012"/>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38" name="Rechthoek 394">
              <a:extLst>
                <a:ext uri="{FF2B5EF4-FFF2-40B4-BE49-F238E27FC236}">
                  <a16:creationId xmlns:a16="http://schemas.microsoft.com/office/drawing/2014/main" id="{73C9E086-DD29-46CF-93CE-F6099A1AA684}"/>
                </a:ext>
              </a:extLst>
            </p:cNvPr>
            <p:cNvSpPr/>
            <p:nvPr/>
          </p:nvSpPr>
          <p:spPr>
            <a:xfrm>
              <a:off x="1619672" y="2024844"/>
              <a:ext cx="1008112" cy="18362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39" name="Afgeronde rechthoek 395">
              <a:extLst>
                <a:ext uri="{FF2B5EF4-FFF2-40B4-BE49-F238E27FC236}">
                  <a16:creationId xmlns:a16="http://schemas.microsoft.com/office/drawing/2014/main" id="{2394AEDF-1089-4ED2-933F-4F29522D5449}"/>
                </a:ext>
              </a:extLst>
            </p:cNvPr>
            <p:cNvSpPr/>
            <p:nvPr/>
          </p:nvSpPr>
          <p:spPr>
            <a:xfrm>
              <a:off x="1619672" y="3861048"/>
              <a:ext cx="1008112" cy="108012"/>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40" name="Afgeronde rechthoek 396">
              <a:extLst>
                <a:ext uri="{FF2B5EF4-FFF2-40B4-BE49-F238E27FC236}">
                  <a16:creationId xmlns:a16="http://schemas.microsoft.com/office/drawing/2014/main" id="{F9C2E525-C1A3-4C17-A5BA-E631F4240DDD}"/>
                </a:ext>
              </a:extLst>
            </p:cNvPr>
            <p:cNvSpPr/>
            <p:nvPr/>
          </p:nvSpPr>
          <p:spPr>
            <a:xfrm>
              <a:off x="1835696" y="1830958"/>
              <a:ext cx="576064" cy="108012"/>
            </a:xfrm>
            <a:prstGeom prst="roundRect">
              <a:avLst/>
            </a:prstGeom>
            <a:gradFill flip="none" rotWithShape="1">
              <a:gsLst>
                <a:gs pos="0">
                  <a:schemeClr val="tx1">
                    <a:lumMod val="75000"/>
                    <a:lumOff val="25000"/>
                    <a:shade val="30000"/>
                    <a:satMod val="115000"/>
                  </a:schemeClr>
                </a:gs>
                <a:gs pos="24000">
                  <a:schemeClr val="tx1">
                    <a:lumMod val="50000"/>
                    <a:lumOff val="50000"/>
                  </a:schemeClr>
                </a:gs>
                <a:gs pos="100000">
                  <a:schemeClr val="tx1">
                    <a:lumMod val="75000"/>
                    <a:lumOff val="2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41" name="Rechthoek 397">
              <a:extLst>
                <a:ext uri="{FF2B5EF4-FFF2-40B4-BE49-F238E27FC236}">
                  <a16:creationId xmlns:a16="http://schemas.microsoft.com/office/drawing/2014/main" id="{DFB49BD5-D696-4AF3-8BB8-FDE1B2261477}"/>
                </a:ext>
              </a:extLst>
            </p:cNvPr>
            <p:cNvSpPr/>
            <p:nvPr/>
          </p:nvSpPr>
          <p:spPr>
            <a:xfrm>
              <a:off x="1619672" y="3693701"/>
              <a:ext cx="1008112" cy="184884"/>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42" name="Ellipse 259">
              <a:extLst>
                <a:ext uri="{FF2B5EF4-FFF2-40B4-BE49-F238E27FC236}">
                  <a16:creationId xmlns:a16="http://schemas.microsoft.com/office/drawing/2014/main" id="{47E27929-42C0-421B-A534-4D5B9237ECB2}"/>
                </a:ext>
              </a:extLst>
            </p:cNvPr>
            <p:cNvSpPr>
              <a:spLocks noChangeArrowheads="1"/>
            </p:cNvSpPr>
            <p:nvPr/>
          </p:nvSpPr>
          <p:spPr bwMode="auto">
            <a:xfrm>
              <a:off x="1727162" y="1938969"/>
              <a:ext cx="283493" cy="2048303"/>
            </a:xfrm>
            <a:prstGeom prst="rect">
              <a:avLst/>
            </a:prstGeom>
            <a:gradFill rotWithShape="1">
              <a:gsLst>
                <a:gs pos="0">
                  <a:srgbClr val="FFFFFF">
                    <a:alpha val="51000"/>
                  </a:srgbClr>
                </a:gs>
                <a:gs pos="100000">
                  <a:srgbClr val="8EB4E3">
                    <a:alpha val="0"/>
                  </a:srgbClr>
                </a:gs>
              </a:gsLst>
              <a:lin ang="600000" scaled="0"/>
            </a:gradFill>
            <a:ln w="9525">
              <a:noFill/>
              <a:round/>
              <a:headEnd/>
              <a:tailEnd/>
            </a:ln>
          </p:spPr>
          <p:txBody>
            <a:bodyPr anchor="ctr"/>
            <a:lstStyle/>
            <a:p>
              <a:pPr algn="ctr"/>
              <a:endParaRPr lang="en-US" sz="1000" b="1" noProof="1">
                <a:solidFill>
                  <a:srgbClr val="FFFFFF"/>
                </a:solidFill>
                <a:ea typeface="Verdana" panose="020B0604030504040204" pitchFamily="34" charset="0"/>
              </a:endParaRPr>
            </a:p>
          </p:txBody>
        </p:sp>
      </p:grpSp>
      <p:grpSp>
        <p:nvGrpSpPr>
          <p:cNvPr id="43" name="Groep 392">
            <a:extLst>
              <a:ext uri="{FF2B5EF4-FFF2-40B4-BE49-F238E27FC236}">
                <a16:creationId xmlns:a16="http://schemas.microsoft.com/office/drawing/2014/main" id="{94BEB391-C021-4559-8E2F-DC681E673BDA}"/>
              </a:ext>
            </a:extLst>
          </p:cNvPr>
          <p:cNvGrpSpPr>
            <a:grpSpLocks noChangeAspect="1"/>
          </p:cNvGrpSpPr>
          <p:nvPr/>
        </p:nvGrpSpPr>
        <p:grpSpPr>
          <a:xfrm>
            <a:off x="7226767" y="1096958"/>
            <a:ext cx="549175" cy="802036"/>
            <a:chOff x="1619672" y="1830958"/>
            <a:chExt cx="1008112" cy="2156314"/>
          </a:xfrm>
        </p:grpSpPr>
        <p:sp>
          <p:nvSpPr>
            <p:cNvPr id="44" name="Afgeronde rechthoek 393">
              <a:extLst>
                <a:ext uri="{FF2B5EF4-FFF2-40B4-BE49-F238E27FC236}">
                  <a16:creationId xmlns:a16="http://schemas.microsoft.com/office/drawing/2014/main" id="{D6CC86CB-18A2-429E-B4FB-28A70504CF1B}"/>
                </a:ext>
              </a:extLst>
            </p:cNvPr>
            <p:cNvSpPr/>
            <p:nvPr/>
          </p:nvSpPr>
          <p:spPr>
            <a:xfrm>
              <a:off x="1619672" y="1938970"/>
              <a:ext cx="1008112" cy="108012"/>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45" name="Rechthoek 394">
              <a:extLst>
                <a:ext uri="{FF2B5EF4-FFF2-40B4-BE49-F238E27FC236}">
                  <a16:creationId xmlns:a16="http://schemas.microsoft.com/office/drawing/2014/main" id="{7A50C573-6225-485C-8481-FB25CC538918}"/>
                </a:ext>
              </a:extLst>
            </p:cNvPr>
            <p:cNvSpPr/>
            <p:nvPr/>
          </p:nvSpPr>
          <p:spPr>
            <a:xfrm>
              <a:off x="1619672" y="2024844"/>
              <a:ext cx="1008112" cy="18362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46" name="Afgeronde rechthoek 395">
              <a:extLst>
                <a:ext uri="{FF2B5EF4-FFF2-40B4-BE49-F238E27FC236}">
                  <a16:creationId xmlns:a16="http://schemas.microsoft.com/office/drawing/2014/main" id="{30D77566-1864-46F6-BF96-65D70BD9C038}"/>
                </a:ext>
              </a:extLst>
            </p:cNvPr>
            <p:cNvSpPr/>
            <p:nvPr/>
          </p:nvSpPr>
          <p:spPr>
            <a:xfrm>
              <a:off x="1619672" y="3861048"/>
              <a:ext cx="1008112" cy="108012"/>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47" name="Afgeronde rechthoek 396">
              <a:extLst>
                <a:ext uri="{FF2B5EF4-FFF2-40B4-BE49-F238E27FC236}">
                  <a16:creationId xmlns:a16="http://schemas.microsoft.com/office/drawing/2014/main" id="{69053B51-AAE8-4B50-ACA1-13FCD15258E1}"/>
                </a:ext>
              </a:extLst>
            </p:cNvPr>
            <p:cNvSpPr/>
            <p:nvPr/>
          </p:nvSpPr>
          <p:spPr>
            <a:xfrm>
              <a:off x="1835696" y="1830958"/>
              <a:ext cx="576064" cy="108012"/>
            </a:xfrm>
            <a:prstGeom prst="roundRect">
              <a:avLst/>
            </a:prstGeom>
            <a:gradFill flip="none" rotWithShape="1">
              <a:gsLst>
                <a:gs pos="0">
                  <a:schemeClr val="tx1">
                    <a:lumMod val="75000"/>
                    <a:lumOff val="25000"/>
                    <a:shade val="30000"/>
                    <a:satMod val="115000"/>
                  </a:schemeClr>
                </a:gs>
                <a:gs pos="24000">
                  <a:schemeClr val="tx1">
                    <a:lumMod val="50000"/>
                    <a:lumOff val="50000"/>
                  </a:schemeClr>
                </a:gs>
                <a:gs pos="100000">
                  <a:schemeClr val="tx1">
                    <a:lumMod val="75000"/>
                    <a:lumOff val="2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48" name="Rechthoek 397">
              <a:extLst>
                <a:ext uri="{FF2B5EF4-FFF2-40B4-BE49-F238E27FC236}">
                  <a16:creationId xmlns:a16="http://schemas.microsoft.com/office/drawing/2014/main" id="{A14A8D58-4842-463D-BAFE-66440056589B}"/>
                </a:ext>
              </a:extLst>
            </p:cNvPr>
            <p:cNvSpPr/>
            <p:nvPr/>
          </p:nvSpPr>
          <p:spPr>
            <a:xfrm>
              <a:off x="1619672" y="3415412"/>
              <a:ext cx="1008112" cy="463173"/>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bg1"/>
                </a:solidFill>
                <a:ea typeface="Verdana" panose="020B0604030504040204" pitchFamily="34" charset="0"/>
              </a:endParaRPr>
            </a:p>
          </p:txBody>
        </p:sp>
        <p:sp>
          <p:nvSpPr>
            <p:cNvPr id="49" name="Ellipse 259">
              <a:extLst>
                <a:ext uri="{FF2B5EF4-FFF2-40B4-BE49-F238E27FC236}">
                  <a16:creationId xmlns:a16="http://schemas.microsoft.com/office/drawing/2014/main" id="{FD4EA089-89DA-4FCA-9E01-696AAAE43513}"/>
                </a:ext>
              </a:extLst>
            </p:cNvPr>
            <p:cNvSpPr>
              <a:spLocks noChangeArrowheads="1"/>
            </p:cNvSpPr>
            <p:nvPr/>
          </p:nvSpPr>
          <p:spPr bwMode="auto">
            <a:xfrm>
              <a:off x="1727162" y="1938969"/>
              <a:ext cx="283493" cy="2048303"/>
            </a:xfrm>
            <a:prstGeom prst="rect">
              <a:avLst/>
            </a:prstGeom>
            <a:gradFill rotWithShape="1">
              <a:gsLst>
                <a:gs pos="0">
                  <a:srgbClr val="FFFFFF">
                    <a:alpha val="51000"/>
                  </a:srgbClr>
                </a:gs>
                <a:gs pos="100000">
                  <a:srgbClr val="8EB4E3">
                    <a:alpha val="0"/>
                  </a:srgbClr>
                </a:gs>
              </a:gsLst>
              <a:lin ang="600000" scaled="0"/>
            </a:gradFill>
            <a:ln w="9525">
              <a:noFill/>
              <a:round/>
              <a:headEnd/>
              <a:tailEnd/>
            </a:ln>
          </p:spPr>
          <p:txBody>
            <a:bodyPr anchor="ctr"/>
            <a:lstStyle/>
            <a:p>
              <a:pPr algn="ctr"/>
              <a:endParaRPr lang="en-US" sz="1000" b="1" noProof="1">
                <a:solidFill>
                  <a:srgbClr val="FFFFFF"/>
                </a:solidFill>
                <a:ea typeface="Verdana" panose="020B0604030504040204" pitchFamily="34" charset="0"/>
              </a:endParaRPr>
            </a:p>
          </p:txBody>
        </p:sp>
      </p:grpSp>
      <p:grpSp>
        <p:nvGrpSpPr>
          <p:cNvPr id="50" name="Groep 392">
            <a:extLst>
              <a:ext uri="{FF2B5EF4-FFF2-40B4-BE49-F238E27FC236}">
                <a16:creationId xmlns:a16="http://schemas.microsoft.com/office/drawing/2014/main" id="{8BA10A58-7078-46EF-88C7-45FF3A634098}"/>
              </a:ext>
            </a:extLst>
          </p:cNvPr>
          <p:cNvGrpSpPr>
            <a:grpSpLocks noChangeAspect="1"/>
          </p:cNvGrpSpPr>
          <p:nvPr/>
        </p:nvGrpSpPr>
        <p:grpSpPr>
          <a:xfrm>
            <a:off x="7899797" y="1092563"/>
            <a:ext cx="549175" cy="802036"/>
            <a:chOff x="1619672" y="1830958"/>
            <a:chExt cx="1008112" cy="2156314"/>
          </a:xfrm>
        </p:grpSpPr>
        <p:sp>
          <p:nvSpPr>
            <p:cNvPr id="51" name="Afgeronde rechthoek 393">
              <a:extLst>
                <a:ext uri="{FF2B5EF4-FFF2-40B4-BE49-F238E27FC236}">
                  <a16:creationId xmlns:a16="http://schemas.microsoft.com/office/drawing/2014/main" id="{1789C331-0A38-4F90-9BEF-1C353FDF65E8}"/>
                </a:ext>
              </a:extLst>
            </p:cNvPr>
            <p:cNvSpPr/>
            <p:nvPr/>
          </p:nvSpPr>
          <p:spPr>
            <a:xfrm>
              <a:off x="1619672" y="1938970"/>
              <a:ext cx="1008112" cy="108012"/>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52" name="Rechthoek 394">
              <a:extLst>
                <a:ext uri="{FF2B5EF4-FFF2-40B4-BE49-F238E27FC236}">
                  <a16:creationId xmlns:a16="http://schemas.microsoft.com/office/drawing/2014/main" id="{F0B6EFD5-07A4-423A-97E4-5CF2630CA86B}"/>
                </a:ext>
              </a:extLst>
            </p:cNvPr>
            <p:cNvSpPr/>
            <p:nvPr/>
          </p:nvSpPr>
          <p:spPr>
            <a:xfrm>
              <a:off x="1619672" y="2024844"/>
              <a:ext cx="1008112" cy="18362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53" name="Afgeronde rechthoek 395">
              <a:extLst>
                <a:ext uri="{FF2B5EF4-FFF2-40B4-BE49-F238E27FC236}">
                  <a16:creationId xmlns:a16="http://schemas.microsoft.com/office/drawing/2014/main" id="{9CF42A52-39E4-4ED6-AB13-86597E798F3A}"/>
                </a:ext>
              </a:extLst>
            </p:cNvPr>
            <p:cNvSpPr/>
            <p:nvPr/>
          </p:nvSpPr>
          <p:spPr>
            <a:xfrm>
              <a:off x="1619672" y="3861048"/>
              <a:ext cx="1008112" cy="108012"/>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54" name="Afgeronde rechthoek 396">
              <a:extLst>
                <a:ext uri="{FF2B5EF4-FFF2-40B4-BE49-F238E27FC236}">
                  <a16:creationId xmlns:a16="http://schemas.microsoft.com/office/drawing/2014/main" id="{BD4980D8-0645-4CCD-B1E5-EB9ABB256705}"/>
                </a:ext>
              </a:extLst>
            </p:cNvPr>
            <p:cNvSpPr/>
            <p:nvPr/>
          </p:nvSpPr>
          <p:spPr>
            <a:xfrm>
              <a:off x="1835696" y="1830958"/>
              <a:ext cx="576064" cy="108012"/>
            </a:xfrm>
            <a:prstGeom prst="roundRect">
              <a:avLst/>
            </a:prstGeom>
            <a:gradFill flip="none" rotWithShape="1">
              <a:gsLst>
                <a:gs pos="0">
                  <a:schemeClr val="tx1">
                    <a:lumMod val="75000"/>
                    <a:lumOff val="25000"/>
                    <a:shade val="30000"/>
                    <a:satMod val="115000"/>
                  </a:schemeClr>
                </a:gs>
                <a:gs pos="24000">
                  <a:schemeClr val="tx1">
                    <a:lumMod val="50000"/>
                    <a:lumOff val="50000"/>
                  </a:schemeClr>
                </a:gs>
                <a:gs pos="100000">
                  <a:schemeClr val="tx1">
                    <a:lumMod val="75000"/>
                    <a:lumOff val="2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55" name="Rechthoek 397">
              <a:extLst>
                <a:ext uri="{FF2B5EF4-FFF2-40B4-BE49-F238E27FC236}">
                  <a16:creationId xmlns:a16="http://schemas.microsoft.com/office/drawing/2014/main" id="{81037488-0103-4ACB-A0C1-016A79AAD52C}"/>
                </a:ext>
              </a:extLst>
            </p:cNvPr>
            <p:cNvSpPr/>
            <p:nvPr/>
          </p:nvSpPr>
          <p:spPr>
            <a:xfrm>
              <a:off x="1619672" y="2865676"/>
              <a:ext cx="1008112" cy="1012909"/>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bg1"/>
                </a:solidFill>
                <a:ea typeface="Verdana" panose="020B0604030504040204" pitchFamily="34" charset="0"/>
              </a:endParaRPr>
            </a:p>
          </p:txBody>
        </p:sp>
        <p:sp>
          <p:nvSpPr>
            <p:cNvPr id="56" name="Ellipse 259">
              <a:extLst>
                <a:ext uri="{FF2B5EF4-FFF2-40B4-BE49-F238E27FC236}">
                  <a16:creationId xmlns:a16="http://schemas.microsoft.com/office/drawing/2014/main" id="{D7B24195-43AF-4541-A16C-06C9A86894D7}"/>
                </a:ext>
              </a:extLst>
            </p:cNvPr>
            <p:cNvSpPr>
              <a:spLocks noChangeArrowheads="1"/>
            </p:cNvSpPr>
            <p:nvPr/>
          </p:nvSpPr>
          <p:spPr bwMode="auto">
            <a:xfrm>
              <a:off x="1727162" y="1938969"/>
              <a:ext cx="283493" cy="2048303"/>
            </a:xfrm>
            <a:prstGeom prst="rect">
              <a:avLst/>
            </a:prstGeom>
            <a:gradFill rotWithShape="1">
              <a:gsLst>
                <a:gs pos="0">
                  <a:srgbClr val="FFFFFF">
                    <a:alpha val="51000"/>
                  </a:srgbClr>
                </a:gs>
                <a:gs pos="100000">
                  <a:srgbClr val="8EB4E3">
                    <a:alpha val="0"/>
                  </a:srgbClr>
                </a:gs>
              </a:gsLst>
              <a:lin ang="600000" scaled="0"/>
            </a:gradFill>
            <a:ln w="9525">
              <a:noFill/>
              <a:round/>
              <a:headEnd/>
              <a:tailEnd/>
            </a:ln>
          </p:spPr>
          <p:txBody>
            <a:bodyPr anchor="ctr"/>
            <a:lstStyle/>
            <a:p>
              <a:pPr algn="ctr"/>
              <a:endParaRPr lang="en-US" sz="1000" b="1" noProof="1">
                <a:solidFill>
                  <a:srgbClr val="FFFFFF"/>
                </a:solidFill>
                <a:ea typeface="Verdana" panose="020B0604030504040204" pitchFamily="34" charset="0"/>
              </a:endParaRPr>
            </a:p>
          </p:txBody>
        </p:sp>
      </p:grpSp>
      <p:sp>
        <p:nvSpPr>
          <p:cNvPr id="58" name="Rectangle 57">
            <a:extLst>
              <a:ext uri="{FF2B5EF4-FFF2-40B4-BE49-F238E27FC236}">
                <a16:creationId xmlns:a16="http://schemas.microsoft.com/office/drawing/2014/main" id="{227C404C-8C97-4962-9D26-3CA2324ECFEB}"/>
              </a:ext>
            </a:extLst>
          </p:cNvPr>
          <p:cNvSpPr/>
          <p:nvPr/>
        </p:nvSpPr>
        <p:spPr>
          <a:xfrm>
            <a:off x="5899884" y="1277911"/>
            <a:ext cx="588251" cy="430887"/>
          </a:xfrm>
          <a:prstGeom prst="rect">
            <a:avLst/>
          </a:prstGeom>
        </p:spPr>
        <p:txBody>
          <a:bodyPr wrap="square">
            <a:spAutoFit/>
          </a:bodyPr>
          <a:lstStyle/>
          <a:p>
            <a:pPr algn="ctr"/>
            <a:r>
              <a:rPr lang="en-US" sz="1100" b="1" dirty="0">
                <a:ea typeface="Verdana" panose="020B0604030504040204" pitchFamily="34" charset="0"/>
                <a:cs typeface="Arial" panose="020B0604020202020204" pitchFamily="34" charset="0"/>
              </a:rPr>
              <a:t>0.3%</a:t>
            </a:r>
          </a:p>
          <a:p>
            <a:pPr algn="ctr"/>
            <a:r>
              <a:rPr lang="en-US" sz="1100" b="1" dirty="0">
                <a:ea typeface="Verdana" panose="020B0604030504040204" pitchFamily="34" charset="0"/>
                <a:cs typeface="Arial" panose="020B0604020202020204" pitchFamily="34" charset="0"/>
              </a:rPr>
              <a:t>(4)</a:t>
            </a:r>
          </a:p>
        </p:txBody>
      </p:sp>
      <p:sp>
        <p:nvSpPr>
          <p:cNvPr id="59" name="Rectangle 58">
            <a:extLst>
              <a:ext uri="{FF2B5EF4-FFF2-40B4-BE49-F238E27FC236}">
                <a16:creationId xmlns:a16="http://schemas.microsoft.com/office/drawing/2014/main" id="{AECF6814-56B2-46DD-B78C-C1DAF6C9587B}"/>
              </a:ext>
            </a:extLst>
          </p:cNvPr>
          <p:cNvSpPr/>
          <p:nvPr/>
        </p:nvSpPr>
        <p:spPr>
          <a:xfrm>
            <a:off x="6537922" y="1277320"/>
            <a:ext cx="588251" cy="430887"/>
          </a:xfrm>
          <a:prstGeom prst="rect">
            <a:avLst/>
          </a:prstGeom>
        </p:spPr>
        <p:txBody>
          <a:bodyPr wrap="square">
            <a:spAutoFit/>
          </a:bodyPr>
          <a:lstStyle/>
          <a:p>
            <a:pPr algn="ctr"/>
            <a:r>
              <a:rPr lang="en-US" sz="1100" b="1" dirty="0">
                <a:ea typeface="Verdana" panose="020B0604030504040204" pitchFamily="34" charset="0"/>
                <a:cs typeface="Arial" panose="020B0604020202020204" pitchFamily="34" charset="0"/>
              </a:rPr>
              <a:t>1.4%</a:t>
            </a:r>
          </a:p>
          <a:p>
            <a:pPr algn="ctr"/>
            <a:r>
              <a:rPr lang="en-US" sz="1100" b="1" dirty="0">
                <a:ea typeface="Verdana" panose="020B0604030504040204" pitchFamily="34" charset="0"/>
                <a:cs typeface="Arial" panose="020B0604020202020204" pitchFamily="34" charset="0"/>
              </a:rPr>
              <a:t>(21)</a:t>
            </a:r>
          </a:p>
        </p:txBody>
      </p:sp>
      <p:sp>
        <p:nvSpPr>
          <p:cNvPr id="60" name="Rectangle 59">
            <a:extLst>
              <a:ext uri="{FF2B5EF4-FFF2-40B4-BE49-F238E27FC236}">
                <a16:creationId xmlns:a16="http://schemas.microsoft.com/office/drawing/2014/main" id="{D7729111-5D14-4D0B-A33B-EDB144B30645}"/>
              </a:ext>
            </a:extLst>
          </p:cNvPr>
          <p:cNvSpPr/>
          <p:nvPr/>
        </p:nvSpPr>
        <p:spPr>
          <a:xfrm>
            <a:off x="7209881" y="1271063"/>
            <a:ext cx="588251" cy="430887"/>
          </a:xfrm>
          <a:prstGeom prst="rect">
            <a:avLst/>
          </a:prstGeom>
        </p:spPr>
        <p:txBody>
          <a:bodyPr wrap="square">
            <a:spAutoFit/>
          </a:bodyPr>
          <a:lstStyle/>
          <a:p>
            <a:pPr algn="ctr"/>
            <a:r>
              <a:rPr lang="en-US" sz="1100" b="1" dirty="0">
                <a:ea typeface="Verdana" panose="020B0604030504040204" pitchFamily="34" charset="0"/>
                <a:cs typeface="Arial" panose="020B0604020202020204" pitchFamily="34" charset="0"/>
              </a:rPr>
              <a:t>5.3%</a:t>
            </a:r>
          </a:p>
          <a:p>
            <a:pPr algn="ctr"/>
            <a:r>
              <a:rPr lang="en-US" sz="1100" b="1" dirty="0">
                <a:ea typeface="Verdana" panose="020B0604030504040204" pitchFamily="34" charset="0"/>
                <a:cs typeface="Arial" panose="020B0604020202020204" pitchFamily="34" charset="0"/>
              </a:rPr>
              <a:t>(78)</a:t>
            </a:r>
          </a:p>
        </p:txBody>
      </p:sp>
      <p:sp>
        <p:nvSpPr>
          <p:cNvPr id="61" name="TextBox 60">
            <a:extLst>
              <a:ext uri="{FF2B5EF4-FFF2-40B4-BE49-F238E27FC236}">
                <a16:creationId xmlns:a16="http://schemas.microsoft.com/office/drawing/2014/main" id="{342BADA0-BF64-4938-B374-38B779E4172D}"/>
              </a:ext>
            </a:extLst>
          </p:cNvPr>
          <p:cNvSpPr txBox="1"/>
          <p:nvPr/>
        </p:nvSpPr>
        <p:spPr>
          <a:xfrm>
            <a:off x="7187225" y="1869599"/>
            <a:ext cx="662910" cy="276999"/>
          </a:xfrm>
          <a:prstGeom prst="rect">
            <a:avLst/>
          </a:prstGeom>
          <a:noFill/>
        </p:spPr>
        <p:txBody>
          <a:bodyPr wrap="square" rtlCol="0">
            <a:spAutoFit/>
          </a:bodyPr>
          <a:lstStyle/>
          <a:p>
            <a:pPr algn="ctr"/>
            <a:r>
              <a:rPr lang="en-GB" sz="1200" b="1" dirty="0">
                <a:cs typeface="Arial" panose="020B0604020202020204" pitchFamily="34" charset="0"/>
              </a:rPr>
              <a:t>25-34</a:t>
            </a:r>
          </a:p>
        </p:txBody>
      </p:sp>
      <p:sp>
        <p:nvSpPr>
          <p:cNvPr id="62" name="TextBox 61">
            <a:extLst>
              <a:ext uri="{FF2B5EF4-FFF2-40B4-BE49-F238E27FC236}">
                <a16:creationId xmlns:a16="http://schemas.microsoft.com/office/drawing/2014/main" id="{4E4DB21A-06D0-4250-8EBA-30B9E08D7E9C}"/>
              </a:ext>
            </a:extLst>
          </p:cNvPr>
          <p:cNvSpPr txBox="1"/>
          <p:nvPr/>
        </p:nvSpPr>
        <p:spPr>
          <a:xfrm>
            <a:off x="7842650" y="1868190"/>
            <a:ext cx="662910" cy="261610"/>
          </a:xfrm>
          <a:prstGeom prst="rect">
            <a:avLst/>
          </a:prstGeom>
          <a:noFill/>
        </p:spPr>
        <p:txBody>
          <a:bodyPr wrap="square" rtlCol="0">
            <a:spAutoFit/>
          </a:bodyPr>
          <a:lstStyle/>
          <a:p>
            <a:pPr algn="ctr"/>
            <a:r>
              <a:rPr lang="en-GB" sz="1100" b="1" dirty="0">
                <a:cs typeface="Arial" panose="020B0604020202020204" pitchFamily="34" charset="0"/>
              </a:rPr>
              <a:t>35-44</a:t>
            </a:r>
          </a:p>
        </p:txBody>
      </p:sp>
      <p:sp>
        <p:nvSpPr>
          <p:cNvPr id="63" name="Rectangle 62">
            <a:extLst>
              <a:ext uri="{FF2B5EF4-FFF2-40B4-BE49-F238E27FC236}">
                <a16:creationId xmlns:a16="http://schemas.microsoft.com/office/drawing/2014/main" id="{30817332-64DA-4AF0-AE58-58527FABC882}"/>
              </a:ext>
            </a:extLst>
          </p:cNvPr>
          <p:cNvSpPr/>
          <p:nvPr/>
        </p:nvSpPr>
        <p:spPr>
          <a:xfrm>
            <a:off x="7884546" y="1435291"/>
            <a:ext cx="588251" cy="430887"/>
          </a:xfrm>
          <a:prstGeom prst="rect">
            <a:avLst/>
          </a:prstGeom>
        </p:spPr>
        <p:txBody>
          <a:bodyPr wrap="square">
            <a:spAutoFit/>
          </a:bodyPr>
          <a:lstStyle/>
          <a:p>
            <a:pPr algn="ctr"/>
            <a:r>
              <a:rPr lang="en-US" sz="1100" b="1" dirty="0">
                <a:solidFill>
                  <a:schemeClr val="bg1"/>
                </a:solidFill>
                <a:ea typeface="Verdana" panose="020B0604030504040204" pitchFamily="34" charset="0"/>
                <a:cs typeface="Arial" panose="020B0604020202020204" pitchFamily="34" charset="0"/>
              </a:rPr>
              <a:t>10.2%</a:t>
            </a:r>
          </a:p>
          <a:p>
            <a:pPr algn="ctr"/>
            <a:r>
              <a:rPr lang="en-US" sz="1100" b="1" dirty="0">
                <a:solidFill>
                  <a:schemeClr val="bg1"/>
                </a:solidFill>
                <a:ea typeface="Verdana" panose="020B0604030504040204" pitchFamily="34" charset="0"/>
                <a:cs typeface="Arial" panose="020B0604020202020204" pitchFamily="34" charset="0"/>
              </a:rPr>
              <a:t>(151)</a:t>
            </a:r>
          </a:p>
        </p:txBody>
      </p:sp>
      <p:grpSp>
        <p:nvGrpSpPr>
          <p:cNvPr id="64" name="Group 63">
            <a:extLst>
              <a:ext uri="{FF2B5EF4-FFF2-40B4-BE49-F238E27FC236}">
                <a16:creationId xmlns:a16="http://schemas.microsoft.com/office/drawing/2014/main" id="{DF0A6E01-8F14-428D-9AEA-58E29D8C277E}"/>
              </a:ext>
            </a:extLst>
          </p:cNvPr>
          <p:cNvGrpSpPr/>
          <p:nvPr/>
        </p:nvGrpSpPr>
        <p:grpSpPr>
          <a:xfrm>
            <a:off x="10090175" y="2439983"/>
            <a:ext cx="2032541" cy="1662215"/>
            <a:chOff x="-660925" y="780233"/>
            <a:chExt cx="2398286" cy="1662215"/>
          </a:xfrm>
          <a:solidFill>
            <a:srgbClr val="FFE1E8"/>
          </a:solidFill>
        </p:grpSpPr>
        <p:sp>
          <p:nvSpPr>
            <p:cNvPr id="65" name="Rectangle 64">
              <a:extLst>
                <a:ext uri="{FF2B5EF4-FFF2-40B4-BE49-F238E27FC236}">
                  <a16:creationId xmlns:a16="http://schemas.microsoft.com/office/drawing/2014/main" id="{72BFFFBF-75BA-4C89-B606-7FAE8EC0F6A8}"/>
                </a:ext>
              </a:extLst>
            </p:cNvPr>
            <p:cNvSpPr/>
            <p:nvPr/>
          </p:nvSpPr>
          <p:spPr>
            <a:xfrm>
              <a:off x="-112452" y="780233"/>
              <a:ext cx="1849813" cy="166221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6" name="Rectangle 65">
              <a:extLst>
                <a:ext uri="{FF2B5EF4-FFF2-40B4-BE49-F238E27FC236}">
                  <a16:creationId xmlns:a16="http://schemas.microsoft.com/office/drawing/2014/main" id="{594870BA-C303-408E-944C-742DCF09308A}"/>
                </a:ext>
              </a:extLst>
            </p:cNvPr>
            <p:cNvSpPr/>
            <p:nvPr/>
          </p:nvSpPr>
          <p:spPr>
            <a:xfrm>
              <a:off x="-660925" y="785744"/>
              <a:ext cx="1911510" cy="276999"/>
            </a:xfrm>
            <a:prstGeom prst="rect">
              <a:avLst/>
            </a:prstGeom>
            <a:solidFill>
              <a:schemeClr val="tx1">
                <a:lumMod val="50000"/>
                <a:lumOff val="50000"/>
              </a:schemeClr>
            </a:solidFill>
          </p:spPr>
          <p:txBody>
            <a:bodyPr wrap="square">
              <a:spAutoFit/>
            </a:bodyPr>
            <a:lstStyle/>
            <a:p>
              <a:pPr algn="ctr">
                <a:defRPr sz="1400" b="1" i="0" u="none" strike="noStrike" kern="1200" spc="0" baseline="0">
                  <a:solidFill>
                    <a:prstClr val="black"/>
                  </a:solidFill>
                  <a:latin typeface="Arial" panose="020B0604020202020204" pitchFamily="34" charset="0"/>
                  <a:ea typeface="+mn-ea"/>
                  <a:cs typeface="Arial" panose="020B0604020202020204" pitchFamily="34" charset="0"/>
                </a:defRPr>
              </a:pPr>
              <a:r>
                <a:rPr lang="en-GB" sz="1200" b="1" dirty="0">
                  <a:solidFill>
                    <a:schemeClr val="bg1"/>
                  </a:solidFill>
                </a:rPr>
                <a:t>Disability (n=1,476)</a:t>
              </a:r>
            </a:p>
          </p:txBody>
        </p:sp>
        <p:sp>
          <p:nvSpPr>
            <p:cNvPr id="67" name="TextBox 66">
              <a:extLst>
                <a:ext uri="{FF2B5EF4-FFF2-40B4-BE49-F238E27FC236}">
                  <a16:creationId xmlns:a16="http://schemas.microsoft.com/office/drawing/2014/main" id="{CEC64A3B-8961-43AE-BFC4-1C3DAA9CD4D5}"/>
                </a:ext>
              </a:extLst>
            </p:cNvPr>
            <p:cNvSpPr txBox="1"/>
            <p:nvPr/>
          </p:nvSpPr>
          <p:spPr>
            <a:xfrm>
              <a:off x="-620542" y="2130680"/>
              <a:ext cx="1903207" cy="253916"/>
            </a:xfrm>
            <a:prstGeom prst="rect">
              <a:avLst/>
            </a:prstGeom>
            <a:noFill/>
            <a:ln>
              <a:noFill/>
            </a:ln>
          </p:spPr>
          <p:txBody>
            <a:bodyPr wrap="square" rtlCol="0">
              <a:spAutoFit/>
            </a:bodyPr>
            <a:lstStyle/>
            <a:p>
              <a:pPr algn="ctr"/>
              <a:r>
                <a:rPr lang="en-GB" sz="1050" dirty="0">
                  <a:cs typeface="Arial" panose="020B0604020202020204" pitchFamily="34" charset="0"/>
                </a:rPr>
                <a:t>10.7% (158) said PNTS.</a:t>
              </a:r>
            </a:p>
          </p:txBody>
        </p:sp>
      </p:grpSp>
      <p:grpSp>
        <p:nvGrpSpPr>
          <p:cNvPr id="68" name="Group 67">
            <a:extLst>
              <a:ext uri="{FF2B5EF4-FFF2-40B4-BE49-F238E27FC236}">
                <a16:creationId xmlns:a16="http://schemas.microsoft.com/office/drawing/2014/main" id="{C533DEA6-F772-475A-BB0A-3F41238E4578}"/>
              </a:ext>
            </a:extLst>
          </p:cNvPr>
          <p:cNvGrpSpPr/>
          <p:nvPr/>
        </p:nvGrpSpPr>
        <p:grpSpPr>
          <a:xfrm>
            <a:off x="9343953" y="4226245"/>
            <a:ext cx="1968944" cy="2499916"/>
            <a:chOff x="0" y="900358"/>
            <a:chExt cx="1737360" cy="2664155"/>
          </a:xfrm>
          <a:solidFill>
            <a:srgbClr val="FFE1E8"/>
          </a:solidFill>
        </p:grpSpPr>
        <p:sp>
          <p:nvSpPr>
            <p:cNvPr id="69" name="Rectangle 68">
              <a:extLst>
                <a:ext uri="{FF2B5EF4-FFF2-40B4-BE49-F238E27FC236}">
                  <a16:creationId xmlns:a16="http://schemas.microsoft.com/office/drawing/2014/main" id="{390BA59F-CAB2-41F9-B327-3DF3A10EB761}"/>
                </a:ext>
              </a:extLst>
            </p:cNvPr>
            <p:cNvSpPr/>
            <p:nvPr/>
          </p:nvSpPr>
          <p:spPr>
            <a:xfrm>
              <a:off x="0" y="900358"/>
              <a:ext cx="1737360" cy="266415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0" name="Rectangle 69">
              <a:extLst>
                <a:ext uri="{FF2B5EF4-FFF2-40B4-BE49-F238E27FC236}">
                  <a16:creationId xmlns:a16="http://schemas.microsoft.com/office/drawing/2014/main" id="{79DEA8B2-780C-4CBC-BBB1-6F71F066D769}"/>
                </a:ext>
              </a:extLst>
            </p:cNvPr>
            <p:cNvSpPr/>
            <p:nvPr/>
          </p:nvSpPr>
          <p:spPr>
            <a:xfrm>
              <a:off x="0" y="911035"/>
              <a:ext cx="1737360" cy="295197"/>
            </a:xfrm>
            <a:prstGeom prst="rect">
              <a:avLst/>
            </a:prstGeom>
            <a:solidFill>
              <a:schemeClr val="tx1">
                <a:lumMod val="50000"/>
                <a:lumOff val="50000"/>
              </a:schemeClr>
            </a:solidFill>
          </p:spPr>
          <p:txBody>
            <a:bodyPr wrap="square">
              <a:spAutoFit/>
            </a:bodyPr>
            <a:lstStyle/>
            <a:p>
              <a:pPr algn="ctr">
                <a:defRPr sz="1400" b="1" i="0" u="none" strike="noStrike" kern="1200" spc="0" baseline="0">
                  <a:solidFill>
                    <a:prstClr val="black"/>
                  </a:solidFill>
                  <a:latin typeface="Arial" panose="020B0604020202020204" pitchFamily="34" charset="0"/>
                  <a:ea typeface="+mn-ea"/>
                  <a:cs typeface="Arial" panose="020B0604020202020204" pitchFamily="34" charset="0"/>
                </a:defRPr>
              </a:pPr>
              <a:r>
                <a:rPr lang="en-GB" sz="1200" b="1" dirty="0">
                  <a:solidFill>
                    <a:schemeClr val="bg1"/>
                  </a:solidFill>
                </a:rPr>
                <a:t>Sexuality (n=1,449)</a:t>
              </a:r>
            </a:p>
          </p:txBody>
        </p:sp>
        <p:sp>
          <p:nvSpPr>
            <p:cNvPr id="71" name="TextBox 70">
              <a:extLst>
                <a:ext uri="{FF2B5EF4-FFF2-40B4-BE49-F238E27FC236}">
                  <a16:creationId xmlns:a16="http://schemas.microsoft.com/office/drawing/2014/main" id="{556D5E06-DBE4-4593-ACFE-A2E52710BCD4}"/>
                </a:ext>
              </a:extLst>
            </p:cNvPr>
            <p:cNvSpPr txBox="1"/>
            <p:nvPr/>
          </p:nvSpPr>
          <p:spPr>
            <a:xfrm>
              <a:off x="160342" y="2888107"/>
              <a:ext cx="1379094" cy="270598"/>
            </a:xfrm>
            <a:prstGeom prst="rect">
              <a:avLst/>
            </a:prstGeom>
            <a:noFill/>
          </p:spPr>
          <p:txBody>
            <a:bodyPr wrap="square" rtlCol="0">
              <a:spAutoFit/>
            </a:bodyPr>
            <a:lstStyle/>
            <a:p>
              <a:pPr algn="ctr"/>
              <a:r>
                <a:rPr lang="en-GB" sz="1050" dirty="0">
                  <a:cs typeface="Arial" panose="020B0604020202020204" pitchFamily="34" charset="0"/>
                </a:rPr>
                <a:t>15.7% (228) said PNTS.</a:t>
              </a:r>
            </a:p>
          </p:txBody>
        </p:sp>
      </p:grpSp>
      <p:grpSp>
        <p:nvGrpSpPr>
          <p:cNvPr id="72" name="Group 71">
            <a:extLst>
              <a:ext uri="{FF2B5EF4-FFF2-40B4-BE49-F238E27FC236}">
                <a16:creationId xmlns:a16="http://schemas.microsoft.com/office/drawing/2014/main" id="{F0043400-0C65-4463-B8F6-CA0E38573790}"/>
              </a:ext>
            </a:extLst>
          </p:cNvPr>
          <p:cNvGrpSpPr/>
          <p:nvPr/>
        </p:nvGrpSpPr>
        <p:grpSpPr>
          <a:xfrm>
            <a:off x="6673051" y="2446163"/>
            <a:ext cx="3368796" cy="1639978"/>
            <a:chOff x="-34214" y="870673"/>
            <a:chExt cx="3368796" cy="1639978"/>
          </a:xfrm>
        </p:grpSpPr>
        <p:sp>
          <p:nvSpPr>
            <p:cNvPr id="73" name="Rectangle 72">
              <a:extLst>
                <a:ext uri="{FF2B5EF4-FFF2-40B4-BE49-F238E27FC236}">
                  <a16:creationId xmlns:a16="http://schemas.microsoft.com/office/drawing/2014/main" id="{0705357B-9259-4FF1-BBCA-2926A4D422B0}"/>
                </a:ext>
              </a:extLst>
            </p:cNvPr>
            <p:cNvSpPr/>
            <p:nvPr/>
          </p:nvSpPr>
          <p:spPr>
            <a:xfrm>
              <a:off x="-34214" y="870673"/>
              <a:ext cx="3368796" cy="1639978"/>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4" name="Rectangle 73">
              <a:extLst>
                <a:ext uri="{FF2B5EF4-FFF2-40B4-BE49-F238E27FC236}">
                  <a16:creationId xmlns:a16="http://schemas.microsoft.com/office/drawing/2014/main" id="{92811A7D-B69B-4D81-9942-B22C4FDAC09F}"/>
                </a:ext>
              </a:extLst>
            </p:cNvPr>
            <p:cNvSpPr/>
            <p:nvPr/>
          </p:nvSpPr>
          <p:spPr>
            <a:xfrm>
              <a:off x="-34214" y="876766"/>
              <a:ext cx="3368796" cy="276999"/>
            </a:xfrm>
            <a:prstGeom prst="rect">
              <a:avLst/>
            </a:prstGeom>
            <a:solidFill>
              <a:schemeClr val="tx1">
                <a:lumMod val="50000"/>
                <a:lumOff val="50000"/>
              </a:schemeClr>
            </a:solidFill>
          </p:spPr>
          <p:txBody>
            <a:bodyPr wrap="square">
              <a:spAutoFit/>
            </a:bodyPr>
            <a:lstStyle/>
            <a:p>
              <a:pPr algn="ctr">
                <a:defRPr sz="1400" b="1" i="0" u="none" strike="noStrike" kern="1200" spc="0" baseline="0">
                  <a:solidFill>
                    <a:prstClr val="black"/>
                  </a:solidFill>
                  <a:latin typeface="Arial" panose="020B0604020202020204" pitchFamily="34" charset="0"/>
                  <a:ea typeface="+mn-ea"/>
                  <a:cs typeface="Arial" panose="020B0604020202020204" pitchFamily="34" charset="0"/>
                </a:defRPr>
              </a:pPr>
              <a:r>
                <a:rPr lang="en-GB" sz="1200" b="1" dirty="0">
                  <a:solidFill>
                    <a:schemeClr val="bg1"/>
                  </a:solidFill>
                </a:rPr>
                <a:t>Ethnicity (n=1,286)</a:t>
              </a:r>
            </a:p>
          </p:txBody>
        </p:sp>
      </p:grpSp>
      <p:sp>
        <p:nvSpPr>
          <p:cNvPr id="77" name="Rectangle 76">
            <a:extLst>
              <a:ext uri="{FF2B5EF4-FFF2-40B4-BE49-F238E27FC236}">
                <a16:creationId xmlns:a16="http://schemas.microsoft.com/office/drawing/2014/main" id="{DBEDE71E-5736-45A9-AD8F-D49B16EC70D5}"/>
              </a:ext>
            </a:extLst>
          </p:cNvPr>
          <p:cNvSpPr/>
          <p:nvPr/>
        </p:nvSpPr>
        <p:spPr>
          <a:xfrm>
            <a:off x="7187224" y="4261873"/>
            <a:ext cx="1826043" cy="276999"/>
          </a:xfrm>
          <a:prstGeom prst="rect">
            <a:avLst/>
          </a:prstGeom>
          <a:solidFill>
            <a:schemeClr val="tx1">
              <a:lumMod val="50000"/>
              <a:lumOff val="50000"/>
            </a:schemeClr>
          </a:solidFill>
          <a:ln>
            <a:noFill/>
          </a:ln>
        </p:spPr>
        <p:txBody>
          <a:bodyPr wrap="square">
            <a:spAutoFit/>
          </a:bodyPr>
          <a:lstStyle/>
          <a:p>
            <a:pPr algn="ctr">
              <a:defRPr sz="1400" b="1" i="0" u="none" strike="noStrike" kern="1200" spc="0" baseline="0">
                <a:solidFill>
                  <a:prstClr val="black"/>
                </a:solidFill>
                <a:latin typeface="Arial" panose="020B0604020202020204" pitchFamily="34" charset="0"/>
                <a:ea typeface="+mn-ea"/>
                <a:cs typeface="Arial" panose="020B0604020202020204" pitchFamily="34" charset="0"/>
              </a:defRPr>
            </a:pPr>
            <a:r>
              <a:rPr lang="en-GB" sz="1200" b="1" dirty="0">
                <a:solidFill>
                  <a:schemeClr val="bg1"/>
                </a:solidFill>
              </a:rPr>
              <a:t>Religion (n=1,289)</a:t>
            </a:r>
          </a:p>
        </p:txBody>
      </p:sp>
      <p:sp>
        <p:nvSpPr>
          <p:cNvPr id="78" name="Rond diagonale hoek rechthoek 344">
            <a:extLst>
              <a:ext uri="{FF2B5EF4-FFF2-40B4-BE49-F238E27FC236}">
                <a16:creationId xmlns:a16="http://schemas.microsoft.com/office/drawing/2014/main" id="{C989435A-9AC7-4237-B71F-09BCE0F92A2C}"/>
              </a:ext>
            </a:extLst>
          </p:cNvPr>
          <p:cNvSpPr>
            <a:spLocks noChangeAspect="1"/>
          </p:cNvSpPr>
          <p:nvPr/>
        </p:nvSpPr>
        <p:spPr>
          <a:xfrm>
            <a:off x="10939548" y="2784060"/>
            <a:ext cx="604052" cy="414970"/>
          </a:xfrm>
          <a:prstGeom prst="round2DiagRect">
            <a:avLst>
              <a:gd name="adj1" fmla="val 21958"/>
              <a:gd name="adj2" fmla="val 0"/>
            </a:avLst>
          </a:prstGeom>
          <a:solidFill>
            <a:srgbClr val="99003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1200" b="1" dirty="0">
              <a:solidFill>
                <a:schemeClr val="bg1"/>
              </a:solidFill>
              <a:ea typeface="Verdana" panose="020B0604030504040204" pitchFamily="34" charset="0"/>
              <a:cs typeface="Arial" panose="020B0604020202020204" pitchFamily="34" charset="0"/>
            </a:endParaRPr>
          </a:p>
          <a:p>
            <a:pPr algn="ctr"/>
            <a:r>
              <a:rPr lang="en-US" sz="1200" b="1" dirty="0">
                <a:solidFill>
                  <a:schemeClr val="bg1"/>
                </a:solidFill>
                <a:ea typeface="Verdana" panose="020B0604030504040204" pitchFamily="34" charset="0"/>
                <a:cs typeface="Arial" panose="020B0604020202020204" pitchFamily="34" charset="0"/>
              </a:rPr>
              <a:t>24.0% </a:t>
            </a:r>
            <a:r>
              <a:rPr lang="en-US" sz="1000" b="1" dirty="0">
                <a:solidFill>
                  <a:schemeClr val="bg1"/>
                </a:solidFill>
                <a:ea typeface="Verdana" panose="020B0604030504040204" pitchFamily="34" charset="0"/>
                <a:cs typeface="Arial" panose="020B0604020202020204" pitchFamily="34" charset="0"/>
              </a:rPr>
              <a:t>(354)</a:t>
            </a:r>
          </a:p>
          <a:p>
            <a:pPr algn="ctr"/>
            <a:endParaRPr lang="en-US" sz="1200" b="1" dirty="0">
              <a:solidFill>
                <a:schemeClr val="bg1"/>
              </a:solidFill>
              <a:ea typeface="Verdana" panose="020B0604030504040204" pitchFamily="34" charset="0"/>
              <a:cs typeface="Arial" panose="020B0604020202020204" pitchFamily="34" charset="0"/>
            </a:endParaRPr>
          </a:p>
        </p:txBody>
      </p:sp>
      <p:sp>
        <p:nvSpPr>
          <p:cNvPr id="79" name="Rond diagonale hoek rechthoek 344">
            <a:extLst>
              <a:ext uri="{FF2B5EF4-FFF2-40B4-BE49-F238E27FC236}">
                <a16:creationId xmlns:a16="http://schemas.microsoft.com/office/drawing/2014/main" id="{B165AB58-FB10-4309-B960-FCC00D58FF90}"/>
              </a:ext>
            </a:extLst>
          </p:cNvPr>
          <p:cNvSpPr>
            <a:spLocks noChangeAspect="1"/>
          </p:cNvSpPr>
          <p:nvPr/>
        </p:nvSpPr>
        <p:spPr>
          <a:xfrm>
            <a:off x="10937173" y="3331131"/>
            <a:ext cx="604052" cy="421143"/>
          </a:xfrm>
          <a:prstGeom prst="round2DiagRect">
            <a:avLst>
              <a:gd name="adj1" fmla="val 21958"/>
              <a:gd name="adj2" fmla="val 0"/>
            </a:avLst>
          </a:prstGeom>
          <a:solidFill>
            <a:srgbClr val="99003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US" sz="1200" b="1" dirty="0">
                <a:solidFill>
                  <a:schemeClr val="bg1"/>
                </a:solidFill>
                <a:ea typeface="Verdana" panose="020B0604030504040204" pitchFamily="34" charset="0"/>
                <a:cs typeface="Arial" panose="020B0604020202020204" pitchFamily="34" charset="0"/>
              </a:rPr>
              <a:t>65.3% </a:t>
            </a:r>
          </a:p>
          <a:p>
            <a:pPr algn="ctr"/>
            <a:r>
              <a:rPr lang="en-US" sz="1000" b="1" dirty="0">
                <a:solidFill>
                  <a:schemeClr val="bg1"/>
                </a:solidFill>
                <a:ea typeface="Verdana" panose="020B0604030504040204" pitchFamily="34" charset="0"/>
                <a:cs typeface="Arial" panose="020B0604020202020204" pitchFamily="34" charset="0"/>
              </a:rPr>
              <a:t>(964)</a:t>
            </a:r>
          </a:p>
        </p:txBody>
      </p:sp>
      <p:sp>
        <p:nvSpPr>
          <p:cNvPr id="80" name="TextBox 79">
            <a:extLst>
              <a:ext uri="{FF2B5EF4-FFF2-40B4-BE49-F238E27FC236}">
                <a16:creationId xmlns:a16="http://schemas.microsoft.com/office/drawing/2014/main" id="{C1D0797A-51F6-42F1-B223-370B8F1D2A08}"/>
              </a:ext>
            </a:extLst>
          </p:cNvPr>
          <p:cNvSpPr txBox="1"/>
          <p:nvPr/>
        </p:nvSpPr>
        <p:spPr>
          <a:xfrm>
            <a:off x="9192409" y="4597250"/>
            <a:ext cx="1253457" cy="261610"/>
          </a:xfrm>
          <a:prstGeom prst="rect">
            <a:avLst/>
          </a:prstGeom>
          <a:noFill/>
        </p:spPr>
        <p:txBody>
          <a:bodyPr wrap="square" rtlCol="0">
            <a:spAutoFit/>
          </a:bodyPr>
          <a:lstStyle/>
          <a:p>
            <a:pPr algn="ctr"/>
            <a:r>
              <a:rPr lang="en-GB" sz="1100" b="1" dirty="0">
                <a:cs typeface="Arial" panose="020B0604020202020204" pitchFamily="34" charset="0"/>
              </a:rPr>
              <a:t>Heterosexual</a:t>
            </a:r>
            <a:endParaRPr lang="en-GB" sz="1050" b="1" dirty="0">
              <a:cs typeface="Arial" panose="020B0604020202020204" pitchFamily="34" charset="0"/>
            </a:endParaRPr>
          </a:p>
        </p:txBody>
      </p:sp>
      <p:sp>
        <p:nvSpPr>
          <p:cNvPr id="81" name="TextBox 80">
            <a:extLst>
              <a:ext uri="{FF2B5EF4-FFF2-40B4-BE49-F238E27FC236}">
                <a16:creationId xmlns:a16="http://schemas.microsoft.com/office/drawing/2014/main" id="{63A9F0BB-500B-4B4C-94AE-8A0D9416FB06}"/>
              </a:ext>
            </a:extLst>
          </p:cNvPr>
          <p:cNvSpPr txBox="1"/>
          <p:nvPr/>
        </p:nvSpPr>
        <p:spPr>
          <a:xfrm>
            <a:off x="9224140" y="4956860"/>
            <a:ext cx="1048377" cy="261610"/>
          </a:xfrm>
          <a:prstGeom prst="rect">
            <a:avLst/>
          </a:prstGeom>
          <a:noFill/>
        </p:spPr>
        <p:txBody>
          <a:bodyPr wrap="square" rtlCol="0">
            <a:spAutoFit/>
          </a:bodyPr>
          <a:lstStyle/>
          <a:p>
            <a:pPr algn="ctr"/>
            <a:r>
              <a:rPr lang="en-GB" sz="1100" b="1" dirty="0">
                <a:cs typeface="Arial" panose="020B0604020202020204" pitchFamily="34" charset="0"/>
              </a:rPr>
              <a:t>Gay / Lesbian</a:t>
            </a:r>
            <a:endParaRPr lang="en-GB" sz="1050" b="1" dirty="0">
              <a:cs typeface="Arial" panose="020B0604020202020204" pitchFamily="34" charset="0"/>
            </a:endParaRPr>
          </a:p>
        </p:txBody>
      </p:sp>
      <p:sp>
        <p:nvSpPr>
          <p:cNvPr id="82" name="TextBox 81">
            <a:extLst>
              <a:ext uri="{FF2B5EF4-FFF2-40B4-BE49-F238E27FC236}">
                <a16:creationId xmlns:a16="http://schemas.microsoft.com/office/drawing/2014/main" id="{D0CF0C9B-2338-40C2-AE0C-4C22A4692FF8}"/>
              </a:ext>
            </a:extLst>
          </p:cNvPr>
          <p:cNvSpPr txBox="1"/>
          <p:nvPr/>
        </p:nvSpPr>
        <p:spPr>
          <a:xfrm>
            <a:off x="9358192" y="5337578"/>
            <a:ext cx="946909" cy="261610"/>
          </a:xfrm>
          <a:prstGeom prst="rect">
            <a:avLst/>
          </a:prstGeom>
          <a:noFill/>
        </p:spPr>
        <p:txBody>
          <a:bodyPr wrap="square" rtlCol="0">
            <a:spAutoFit/>
          </a:bodyPr>
          <a:lstStyle/>
          <a:p>
            <a:pPr algn="ctr"/>
            <a:r>
              <a:rPr lang="en-GB" sz="1100" b="1" dirty="0">
                <a:cs typeface="Arial" panose="020B0604020202020204" pitchFamily="34" charset="0"/>
              </a:rPr>
              <a:t>Bisexual</a:t>
            </a:r>
            <a:endParaRPr lang="en-GB" sz="1050" b="1" dirty="0">
              <a:cs typeface="Arial" panose="020B0604020202020204" pitchFamily="34" charset="0"/>
            </a:endParaRPr>
          </a:p>
        </p:txBody>
      </p:sp>
      <p:sp>
        <p:nvSpPr>
          <p:cNvPr id="83" name="TextBox 82">
            <a:extLst>
              <a:ext uri="{FF2B5EF4-FFF2-40B4-BE49-F238E27FC236}">
                <a16:creationId xmlns:a16="http://schemas.microsoft.com/office/drawing/2014/main" id="{6207F768-6440-4C33-A935-15BEADBFFF22}"/>
              </a:ext>
            </a:extLst>
          </p:cNvPr>
          <p:cNvSpPr txBox="1"/>
          <p:nvPr/>
        </p:nvSpPr>
        <p:spPr>
          <a:xfrm>
            <a:off x="7130525" y="6113809"/>
            <a:ext cx="1886636" cy="400110"/>
          </a:xfrm>
          <a:prstGeom prst="rect">
            <a:avLst/>
          </a:prstGeom>
          <a:noFill/>
        </p:spPr>
        <p:txBody>
          <a:bodyPr wrap="square" rtlCol="0">
            <a:spAutoFit/>
          </a:bodyPr>
          <a:lstStyle/>
          <a:p>
            <a:pPr algn="ctr"/>
            <a:r>
              <a:rPr lang="en-GB" sz="1000" dirty="0">
                <a:cs typeface="Arial" panose="020B0604020202020204" pitchFamily="34" charset="0"/>
              </a:rPr>
              <a:t>10.2% (132) said PNTS and 3.2% (41) said another religion.</a:t>
            </a:r>
          </a:p>
        </p:txBody>
      </p:sp>
      <p:sp>
        <p:nvSpPr>
          <p:cNvPr id="84" name="TextBox 83">
            <a:extLst>
              <a:ext uri="{FF2B5EF4-FFF2-40B4-BE49-F238E27FC236}">
                <a16:creationId xmlns:a16="http://schemas.microsoft.com/office/drawing/2014/main" id="{CA1029EE-C9C5-4E24-A73F-67E0DD50E939}"/>
              </a:ext>
            </a:extLst>
          </p:cNvPr>
          <p:cNvSpPr txBox="1"/>
          <p:nvPr/>
        </p:nvSpPr>
        <p:spPr>
          <a:xfrm>
            <a:off x="6727551" y="3719757"/>
            <a:ext cx="3308371" cy="261610"/>
          </a:xfrm>
          <a:prstGeom prst="rect">
            <a:avLst/>
          </a:prstGeom>
          <a:noFill/>
        </p:spPr>
        <p:txBody>
          <a:bodyPr wrap="square" rtlCol="0">
            <a:spAutoFit/>
          </a:bodyPr>
          <a:lstStyle/>
          <a:p>
            <a:pPr algn="ctr"/>
            <a:r>
              <a:rPr lang="en-GB" sz="1050" dirty="0">
                <a:cs typeface="Arial" panose="020B0604020202020204" pitchFamily="34" charset="0"/>
              </a:rPr>
              <a:t>6.3% (81) said PNTS, 0.4% (5) said other ethnicity.</a:t>
            </a:r>
          </a:p>
        </p:txBody>
      </p:sp>
      <p:sp>
        <p:nvSpPr>
          <p:cNvPr id="85" name="Rond diagonale hoek rechthoek 344">
            <a:extLst>
              <a:ext uri="{FF2B5EF4-FFF2-40B4-BE49-F238E27FC236}">
                <a16:creationId xmlns:a16="http://schemas.microsoft.com/office/drawing/2014/main" id="{54F3C908-56E6-4C58-BD2F-A7E876820BD4}"/>
              </a:ext>
            </a:extLst>
          </p:cNvPr>
          <p:cNvSpPr>
            <a:spLocks noChangeAspect="1"/>
          </p:cNvSpPr>
          <p:nvPr/>
        </p:nvSpPr>
        <p:spPr>
          <a:xfrm>
            <a:off x="6712282" y="2779387"/>
            <a:ext cx="588592" cy="916324"/>
          </a:xfrm>
          <a:prstGeom prst="round2DiagRect">
            <a:avLst>
              <a:gd name="adj1" fmla="val 21958"/>
              <a:gd name="adj2" fmla="val 0"/>
            </a:avLst>
          </a:prstGeom>
          <a:solidFill>
            <a:srgbClr val="99003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1200" b="1" dirty="0">
              <a:solidFill>
                <a:schemeClr val="bg1"/>
              </a:solidFill>
              <a:ea typeface="Verdana" panose="020B0604030504040204" pitchFamily="34" charset="0"/>
              <a:cs typeface="Arial" panose="020B0604020202020204" pitchFamily="34" charset="0"/>
            </a:endParaRPr>
          </a:p>
          <a:p>
            <a:pPr algn="ctr"/>
            <a:r>
              <a:rPr lang="en-US" sz="1200" b="1" dirty="0">
                <a:solidFill>
                  <a:schemeClr val="bg1"/>
                </a:solidFill>
                <a:ea typeface="Verdana" panose="020B0604030504040204" pitchFamily="34" charset="0"/>
                <a:cs typeface="Arial" panose="020B0604020202020204" pitchFamily="34" charset="0"/>
              </a:rPr>
              <a:t>White British</a:t>
            </a:r>
          </a:p>
          <a:p>
            <a:pPr algn="ctr"/>
            <a:r>
              <a:rPr lang="en-US" sz="1200" b="1" dirty="0">
                <a:solidFill>
                  <a:schemeClr val="bg1"/>
                </a:solidFill>
                <a:ea typeface="Verdana" panose="020B0604030504040204" pitchFamily="34" charset="0"/>
                <a:cs typeface="Arial" panose="020B0604020202020204" pitchFamily="34" charset="0"/>
              </a:rPr>
              <a:t>83.1% </a:t>
            </a:r>
          </a:p>
          <a:p>
            <a:pPr algn="ctr"/>
            <a:r>
              <a:rPr lang="en-US" sz="1000" b="1" dirty="0">
                <a:solidFill>
                  <a:schemeClr val="bg1"/>
                </a:solidFill>
                <a:ea typeface="Verdana" panose="020B0604030504040204" pitchFamily="34" charset="0"/>
                <a:cs typeface="Arial" panose="020B0604020202020204" pitchFamily="34" charset="0"/>
              </a:rPr>
              <a:t>(1,068)</a:t>
            </a:r>
          </a:p>
          <a:p>
            <a:pPr algn="ctr"/>
            <a:endParaRPr lang="en-US" sz="1200" b="1" dirty="0">
              <a:solidFill>
                <a:schemeClr val="bg1"/>
              </a:solidFill>
              <a:ea typeface="Verdana" panose="020B0604030504040204" pitchFamily="34" charset="0"/>
              <a:cs typeface="Arial" panose="020B0604020202020204" pitchFamily="34" charset="0"/>
            </a:endParaRPr>
          </a:p>
        </p:txBody>
      </p:sp>
      <p:sp>
        <p:nvSpPr>
          <p:cNvPr id="86" name="Rond diagonale hoek rechthoek 344">
            <a:extLst>
              <a:ext uri="{FF2B5EF4-FFF2-40B4-BE49-F238E27FC236}">
                <a16:creationId xmlns:a16="http://schemas.microsoft.com/office/drawing/2014/main" id="{10C32788-A24D-4B7E-B425-1FF005F3179C}"/>
              </a:ext>
            </a:extLst>
          </p:cNvPr>
          <p:cNvSpPr>
            <a:spLocks noChangeAspect="1"/>
          </p:cNvSpPr>
          <p:nvPr/>
        </p:nvSpPr>
        <p:spPr>
          <a:xfrm>
            <a:off x="7378397" y="2778940"/>
            <a:ext cx="543758" cy="926934"/>
          </a:xfrm>
          <a:prstGeom prst="round2DiagRect">
            <a:avLst>
              <a:gd name="adj1" fmla="val 21958"/>
              <a:gd name="adj2" fmla="val 0"/>
            </a:avLst>
          </a:prstGeom>
          <a:solidFill>
            <a:srgbClr val="99003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1200" b="1" dirty="0">
              <a:solidFill>
                <a:schemeClr val="bg1"/>
              </a:solidFill>
              <a:ea typeface="Verdana" panose="020B0604030504040204" pitchFamily="34" charset="0"/>
              <a:cs typeface="Arial" panose="020B0604020202020204" pitchFamily="34" charset="0"/>
            </a:endParaRPr>
          </a:p>
          <a:p>
            <a:pPr algn="ctr"/>
            <a:r>
              <a:rPr lang="en-US" sz="1200" b="1" dirty="0">
                <a:solidFill>
                  <a:schemeClr val="bg1"/>
                </a:solidFill>
                <a:ea typeface="Verdana" panose="020B0604030504040204" pitchFamily="34" charset="0"/>
                <a:cs typeface="Arial" panose="020B0604020202020204" pitchFamily="34" charset="0"/>
              </a:rPr>
              <a:t>White Other</a:t>
            </a:r>
          </a:p>
          <a:p>
            <a:pPr algn="ctr"/>
            <a:r>
              <a:rPr lang="en-US" sz="1200" b="1" dirty="0">
                <a:solidFill>
                  <a:schemeClr val="bg1"/>
                </a:solidFill>
                <a:ea typeface="Verdana" panose="020B0604030504040204" pitchFamily="34" charset="0"/>
                <a:cs typeface="Arial" panose="020B0604020202020204" pitchFamily="34" charset="0"/>
              </a:rPr>
              <a:t>5.5% </a:t>
            </a:r>
          </a:p>
          <a:p>
            <a:pPr algn="ctr"/>
            <a:r>
              <a:rPr lang="en-US" sz="1000" b="1" dirty="0">
                <a:solidFill>
                  <a:schemeClr val="bg1"/>
                </a:solidFill>
                <a:ea typeface="Verdana" panose="020B0604030504040204" pitchFamily="34" charset="0"/>
                <a:cs typeface="Arial" panose="020B0604020202020204" pitchFamily="34" charset="0"/>
              </a:rPr>
              <a:t>(71)</a:t>
            </a:r>
          </a:p>
          <a:p>
            <a:pPr algn="ctr"/>
            <a:endParaRPr lang="en-US" sz="1200" b="1" dirty="0">
              <a:solidFill>
                <a:schemeClr val="bg1"/>
              </a:solidFill>
              <a:ea typeface="Verdana" panose="020B0604030504040204" pitchFamily="34" charset="0"/>
              <a:cs typeface="Arial" panose="020B0604020202020204" pitchFamily="34" charset="0"/>
            </a:endParaRPr>
          </a:p>
        </p:txBody>
      </p:sp>
      <p:sp>
        <p:nvSpPr>
          <p:cNvPr id="87" name="Rond diagonale hoek rechthoek 344">
            <a:extLst>
              <a:ext uri="{FF2B5EF4-FFF2-40B4-BE49-F238E27FC236}">
                <a16:creationId xmlns:a16="http://schemas.microsoft.com/office/drawing/2014/main" id="{8F00E42B-0DBC-40BD-8222-1542C7D305A1}"/>
              </a:ext>
            </a:extLst>
          </p:cNvPr>
          <p:cNvSpPr>
            <a:spLocks noChangeAspect="1"/>
          </p:cNvSpPr>
          <p:nvPr/>
        </p:nvSpPr>
        <p:spPr>
          <a:xfrm>
            <a:off x="8017159" y="2778940"/>
            <a:ext cx="594079" cy="926934"/>
          </a:xfrm>
          <a:prstGeom prst="round2DiagRect">
            <a:avLst>
              <a:gd name="adj1" fmla="val 21958"/>
              <a:gd name="adj2" fmla="val 0"/>
            </a:avLst>
          </a:prstGeom>
          <a:solidFill>
            <a:srgbClr val="99003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1200" b="1" dirty="0">
              <a:solidFill>
                <a:schemeClr val="bg1"/>
              </a:solidFill>
              <a:ea typeface="Verdana" panose="020B0604030504040204" pitchFamily="34" charset="0"/>
              <a:cs typeface="Arial" panose="020B0604020202020204" pitchFamily="34" charset="0"/>
            </a:endParaRPr>
          </a:p>
          <a:p>
            <a:pPr algn="ctr"/>
            <a:r>
              <a:rPr lang="en-US" sz="1200" b="1" dirty="0">
                <a:solidFill>
                  <a:schemeClr val="bg1"/>
                </a:solidFill>
                <a:ea typeface="Verdana" panose="020B0604030504040204" pitchFamily="34" charset="0"/>
                <a:cs typeface="Arial" panose="020B0604020202020204" pitchFamily="34" charset="0"/>
              </a:rPr>
              <a:t>Mixed </a:t>
            </a:r>
            <a:r>
              <a:rPr lang="en-US" sz="900" b="1" dirty="0">
                <a:solidFill>
                  <a:schemeClr val="bg1"/>
                </a:solidFill>
                <a:ea typeface="Verdana" panose="020B0604030504040204" pitchFamily="34" charset="0"/>
                <a:cs typeface="Arial" panose="020B0604020202020204" pitchFamily="34" charset="0"/>
              </a:rPr>
              <a:t>Ethnicity</a:t>
            </a:r>
          </a:p>
          <a:p>
            <a:pPr algn="ctr"/>
            <a:r>
              <a:rPr lang="en-US" sz="1200" b="1" dirty="0">
                <a:solidFill>
                  <a:schemeClr val="bg1"/>
                </a:solidFill>
                <a:ea typeface="Verdana" panose="020B0604030504040204" pitchFamily="34" charset="0"/>
                <a:cs typeface="Arial" panose="020B0604020202020204" pitchFamily="34" charset="0"/>
              </a:rPr>
              <a:t>1.5% </a:t>
            </a:r>
          </a:p>
          <a:p>
            <a:pPr algn="ctr"/>
            <a:r>
              <a:rPr lang="en-US" sz="1000" b="1" dirty="0">
                <a:solidFill>
                  <a:schemeClr val="bg1"/>
                </a:solidFill>
                <a:ea typeface="Verdana" panose="020B0604030504040204" pitchFamily="34" charset="0"/>
                <a:cs typeface="Arial" panose="020B0604020202020204" pitchFamily="34" charset="0"/>
              </a:rPr>
              <a:t>(19)</a:t>
            </a:r>
          </a:p>
          <a:p>
            <a:pPr algn="ctr"/>
            <a:endParaRPr lang="en-US" sz="1200" b="1" dirty="0">
              <a:solidFill>
                <a:schemeClr val="bg1"/>
              </a:solidFill>
              <a:ea typeface="Verdana" panose="020B0604030504040204" pitchFamily="34" charset="0"/>
              <a:cs typeface="Arial" panose="020B0604020202020204" pitchFamily="34" charset="0"/>
            </a:endParaRPr>
          </a:p>
        </p:txBody>
      </p:sp>
      <p:sp>
        <p:nvSpPr>
          <p:cNvPr id="88" name="Rond diagonale hoek rechthoek 344">
            <a:extLst>
              <a:ext uri="{FF2B5EF4-FFF2-40B4-BE49-F238E27FC236}">
                <a16:creationId xmlns:a16="http://schemas.microsoft.com/office/drawing/2014/main" id="{276654AC-9995-4190-9EBF-1A8F9184CDD3}"/>
              </a:ext>
            </a:extLst>
          </p:cNvPr>
          <p:cNvSpPr>
            <a:spLocks noChangeAspect="1"/>
          </p:cNvSpPr>
          <p:nvPr/>
        </p:nvSpPr>
        <p:spPr>
          <a:xfrm>
            <a:off x="8694385" y="2778940"/>
            <a:ext cx="594079" cy="926934"/>
          </a:xfrm>
          <a:prstGeom prst="round2DiagRect">
            <a:avLst>
              <a:gd name="adj1" fmla="val 21958"/>
              <a:gd name="adj2" fmla="val 0"/>
            </a:avLst>
          </a:prstGeom>
          <a:solidFill>
            <a:srgbClr val="99003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1200" b="1" dirty="0">
              <a:solidFill>
                <a:schemeClr val="bg1"/>
              </a:solidFill>
              <a:ea typeface="Verdana" panose="020B0604030504040204" pitchFamily="34" charset="0"/>
              <a:cs typeface="Arial" panose="020B0604020202020204" pitchFamily="34" charset="0"/>
            </a:endParaRPr>
          </a:p>
          <a:p>
            <a:pPr algn="ctr"/>
            <a:r>
              <a:rPr lang="en-US" sz="1200" b="1" dirty="0">
                <a:solidFill>
                  <a:schemeClr val="bg1"/>
                </a:solidFill>
                <a:ea typeface="Verdana" panose="020B0604030504040204" pitchFamily="34" charset="0"/>
                <a:cs typeface="Arial" panose="020B0604020202020204" pitchFamily="34" charset="0"/>
              </a:rPr>
              <a:t>Black  </a:t>
            </a:r>
            <a:r>
              <a:rPr lang="en-US" sz="1000" b="1" dirty="0">
                <a:solidFill>
                  <a:schemeClr val="bg1"/>
                </a:solidFill>
                <a:ea typeface="Verdana" panose="020B0604030504040204" pitchFamily="34" charset="0"/>
                <a:cs typeface="Arial" panose="020B0604020202020204" pitchFamily="34" charset="0"/>
              </a:rPr>
              <a:t>Back-ground</a:t>
            </a:r>
          </a:p>
          <a:p>
            <a:pPr algn="ctr"/>
            <a:r>
              <a:rPr lang="en-US" sz="1200" b="1" dirty="0">
                <a:solidFill>
                  <a:schemeClr val="bg1"/>
                </a:solidFill>
                <a:ea typeface="Verdana" panose="020B0604030504040204" pitchFamily="34" charset="0"/>
                <a:cs typeface="Arial" panose="020B0604020202020204" pitchFamily="34" charset="0"/>
              </a:rPr>
              <a:t>1.3% </a:t>
            </a:r>
          </a:p>
          <a:p>
            <a:pPr algn="ctr"/>
            <a:r>
              <a:rPr lang="en-US" sz="1000" b="1" dirty="0">
                <a:solidFill>
                  <a:schemeClr val="bg1"/>
                </a:solidFill>
                <a:ea typeface="Verdana" panose="020B0604030504040204" pitchFamily="34" charset="0"/>
                <a:cs typeface="Arial" panose="020B0604020202020204" pitchFamily="34" charset="0"/>
              </a:rPr>
              <a:t>(16)</a:t>
            </a:r>
          </a:p>
          <a:p>
            <a:pPr algn="ctr"/>
            <a:endParaRPr lang="en-US" sz="1200" b="1" dirty="0">
              <a:solidFill>
                <a:schemeClr val="bg1"/>
              </a:solidFill>
              <a:ea typeface="Verdana" panose="020B0604030504040204" pitchFamily="34" charset="0"/>
              <a:cs typeface="Arial" panose="020B0604020202020204" pitchFamily="34" charset="0"/>
            </a:endParaRPr>
          </a:p>
        </p:txBody>
      </p:sp>
      <p:sp>
        <p:nvSpPr>
          <p:cNvPr id="89" name="Rond diagonale hoek rechthoek 344">
            <a:extLst>
              <a:ext uri="{FF2B5EF4-FFF2-40B4-BE49-F238E27FC236}">
                <a16:creationId xmlns:a16="http://schemas.microsoft.com/office/drawing/2014/main" id="{84908EC5-0073-460C-A360-8857EAA7FD25}"/>
              </a:ext>
            </a:extLst>
          </p:cNvPr>
          <p:cNvSpPr>
            <a:spLocks noChangeAspect="1"/>
          </p:cNvSpPr>
          <p:nvPr/>
        </p:nvSpPr>
        <p:spPr>
          <a:xfrm>
            <a:off x="9383187" y="2778940"/>
            <a:ext cx="594079" cy="926934"/>
          </a:xfrm>
          <a:prstGeom prst="round2DiagRect">
            <a:avLst>
              <a:gd name="adj1" fmla="val 21958"/>
              <a:gd name="adj2" fmla="val 0"/>
            </a:avLst>
          </a:prstGeom>
          <a:solidFill>
            <a:srgbClr val="99003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1200" b="1" dirty="0">
              <a:solidFill>
                <a:schemeClr val="bg1"/>
              </a:solidFill>
              <a:ea typeface="Verdana" panose="020B0604030504040204" pitchFamily="34" charset="0"/>
              <a:cs typeface="Arial" panose="020B0604020202020204" pitchFamily="34" charset="0"/>
            </a:endParaRPr>
          </a:p>
          <a:p>
            <a:pPr algn="ctr"/>
            <a:r>
              <a:rPr lang="en-US" sz="1200" b="1" dirty="0">
                <a:solidFill>
                  <a:schemeClr val="bg1"/>
                </a:solidFill>
                <a:ea typeface="Verdana" panose="020B0604030504040204" pitchFamily="34" charset="0"/>
                <a:cs typeface="Arial" panose="020B0604020202020204" pitchFamily="34" charset="0"/>
              </a:rPr>
              <a:t>Asian  </a:t>
            </a:r>
            <a:r>
              <a:rPr lang="en-US" sz="1000" b="1" dirty="0">
                <a:solidFill>
                  <a:schemeClr val="bg1"/>
                </a:solidFill>
                <a:ea typeface="Verdana" panose="020B0604030504040204" pitchFamily="34" charset="0"/>
                <a:cs typeface="Arial" panose="020B0604020202020204" pitchFamily="34" charset="0"/>
              </a:rPr>
              <a:t>Back-ground</a:t>
            </a:r>
          </a:p>
          <a:p>
            <a:pPr algn="ctr"/>
            <a:r>
              <a:rPr lang="en-US" sz="1200" b="1" dirty="0">
                <a:solidFill>
                  <a:schemeClr val="bg1"/>
                </a:solidFill>
                <a:ea typeface="Verdana" panose="020B0604030504040204" pitchFamily="34" charset="0"/>
                <a:cs typeface="Arial" panose="020B0604020202020204" pitchFamily="34" charset="0"/>
              </a:rPr>
              <a:t>1.6% </a:t>
            </a:r>
          </a:p>
          <a:p>
            <a:pPr algn="ctr"/>
            <a:r>
              <a:rPr lang="en-US" sz="1000" b="1" dirty="0">
                <a:solidFill>
                  <a:schemeClr val="bg1"/>
                </a:solidFill>
                <a:ea typeface="Verdana" panose="020B0604030504040204" pitchFamily="34" charset="0"/>
                <a:cs typeface="Arial" panose="020B0604020202020204" pitchFamily="34" charset="0"/>
              </a:rPr>
              <a:t>(21)</a:t>
            </a:r>
          </a:p>
          <a:p>
            <a:pPr algn="ctr"/>
            <a:endParaRPr lang="en-US" sz="1200" b="1" dirty="0">
              <a:solidFill>
                <a:schemeClr val="bg1"/>
              </a:solidFill>
              <a:ea typeface="Verdana" panose="020B0604030504040204" pitchFamily="34" charset="0"/>
              <a:cs typeface="Arial" panose="020B0604020202020204" pitchFamily="34" charset="0"/>
            </a:endParaRPr>
          </a:p>
        </p:txBody>
      </p:sp>
      <p:sp>
        <p:nvSpPr>
          <p:cNvPr id="90" name="TextBox 89">
            <a:extLst>
              <a:ext uri="{FF2B5EF4-FFF2-40B4-BE49-F238E27FC236}">
                <a16:creationId xmlns:a16="http://schemas.microsoft.com/office/drawing/2014/main" id="{524D1C22-0ECF-4F89-87D4-77DA3190EF82}"/>
              </a:ext>
            </a:extLst>
          </p:cNvPr>
          <p:cNvSpPr txBox="1"/>
          <p:nvPr/>
        </p:nvSpPr>
        <p:spPr>
          <a:xfrm>
            <a:off x="26470" y="564685"/>
            <a:ext cx="3157714" cy="1892826"/>
          </a:xfrm>
          <a:prstGeom prst="rect">
            <a:avLst/>
          </a:prstGeom>
          <a:noFill/>
        </p:spPr>
        <p:txBody>
          <a:bodyPr wrap="square" rtlCol="0">
            <a:spAutoFit/>
          </a:bodyPr>
          <a:lstStyle/>
          <a:p>
            <a:r>
              <a:rPr lang="en-GB" sz="1400" b="1" dirty="0">
                <a:ea typeface="Verdana" panose="020B0604030504040204" pitchFamily="34" charset="0"/>
              </a:rPr>
              <a:t>1,751 people participated in the Council Tax Consultation. </a:t>
            </a:r>
            <a:r>
              <a:rPr lang="en-GB" sz="1100" dirty="0">
                <a:ea typeface="Verdana" panose="020B0604030504040204" pitchFamily="34" charset="0"/>
              </a:rPr>
              <a:t>(1,997 participated last year)</a:t>
            </a:r>
            <a:endParaRPr lang="en-GB" sz="1400" b="1" dirty="0">
              <a:ea typeface="Verdana" panose="020B0604030504040204" pitchFamily="34" charset="0"/>
            </a:endParaRPr>
          </a:p>
          <a:p>
            <a:endParaRPr lang="en-GB" sz="1200" b="1" dirty="0">
              <a:ea typeface="Verdana" panose="020B0604030504040204" pitchFamily="34" charset="0"/>
            </a:endParaRPr>
          </a:p>
          <a:p>
            <a:r>
              <a:rPr lang="en-GB" sz="1100" dirty="0">
                <a:ea typeface="Verdana" panose="020B0604030504040204" pitchFamily="34" charset="0"/>
              </a:rPr>
              <a:t>Questions were not compulsory, so some individuals chose to answer the precept and not the plan, and vice versa. 1,479 completed the final question, giving a dropout rate of 15.5%, but each question gives the total number of people who completed it (n=). A demographic breakdown of the people who participated in the survey is provided on this page. </a:t>
            </a:r>
          </a:p>
        </p:txBody>
      </p:sp>
      <p:grpSp>
        <p:nvGrpSpPr>
          <p:cNvPr id="91" name="Groep 392">
            <a:extLst>
              <a:ext uri="{FF2B5EF4-FFF2-40B4-BE49-F238E27FC236}">
                <a16:creationId xmlns:a16="http://schemas.microsoft.com/office/drawing/2014/main" id="{54F87686-1255-415D-B7A1-DC237700AFAC}"/>
              </a:ext>
            </a:extLst>
          </p:cNvPr>
          <p:cNvGrpSpPr>
            <a:grpSpLocks noChangeAspect="1"/>
          </p:cNvGrpSpPr>
          <p:nvPr/>
        </p:nvGrpSpPr>
        <p:grpSpPr>
          <a:xfrm>
            <a:off x="8537405" y="1091745"/>
            <a:ext cx="549175" cy="802036"/>
            <a:chOff x="1619672" y="1830958"/>
            <a:chExt cx="1008112" cy="2156314"/>
          </a:xfrm>
        </p:grpSpPr>
        <p:sp>
          <p:nvSpPr>
            <p:cNvPr id="92" name="Afgeronde rechthoek 393">
              <a:extLst>
                <a:ext uri="{FF2B5EF4-FFF2-40B4-BE49-F238E27FC236}">
                  <a16:creationId xmlns:a16="http://schemas.microsoft.com/office/drawing/2014/main" id="{69C29818-53CD-4746-98F1-44BE345DD5BF}"/>
                </a:ext>
              </a:extLst>
            </p:cNvPr>
            <p:cNvSpPr/>
            <p:nvPr/>
          </p:nvSpPr>
          <p:spPr>
            <a:xfrm>
              <a:off x="1619672" y="1938970"/>
              <a:ext cx="1008112" cy="108012"/>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93" name="Rechthoek 394">
              <a:extLst>
                <a:ext uri="{FF2B5EF4-FFF2-40B4-BE49-F238E27FC236}">
                  <a16:creationId xmlns:a16="http://schemas.microsoft.com/office/drawing/2014/main" id="{933395CF-B126-4876-AA9A-37E99C8B2C22}"/>
                </a:ext>
              </a:extLst>
            </p:cNvPr>
            <p:cNvSpPr/>
            <p:nvPr/>
          </p:nvSpPr>
          <p:spPr>
            <a:xfrm>
              <a:off x="1619672" y="2024844"/>
              <a:ext cx="1008112" cy="18362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94" name="Afgeronde rechthoek 395">
              <a:extLst>
                <a:ext uri="{FF2B5EF4-FFF2-40B4-BE49-F238E27FC236}">
                  <a16:creationId xmlns:a16="http://schemas.microsoft.com/office/drawing/2014/main" id="{FF8F315D-6EFB-401B-B870-8638C66D67D1}"/>
                </a:ext>
              </a:extLst>
            </p:cNvPr>
            <p:cNvSpPr/>
            <p:nvPr/>
          </p:nvSpPr>
          <p:spPr>
            <a:xfrm>
              <a:off x="1619672" y="3861048"/>
              <a:ext cx="1008112" cy="108012"/>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95" name="Afgeronde rechthoek 396">
              <a:extLst>
                <a:ext uri="{FF2B5EF4-FFF2-40B4-BE49-F238E27FC236}">
                  <a16:creationId xmlns:a16="http://schemas.microsoft.com/office/drawing/2014/main" id="{90A9219E-5742-4D2B-B190-8D3EBA3BD833}"/>
                </a:ext>
              </a:extLst>
            </p:cNvPr>
            <p:cNvSpPr/>
            <p:nvPr/>
          </p:nvSpPr>
          <p:spPr>
            <a:xfrm>
              <a:off x="1835696" y="1830958"/>
              <a:ext cx="576064" cy="108012"/>
            </a:xfrm>
            <a:prstGeom prst="roundRect">
              <a:avLst/>
            </a:prstGeom>
            <a:gradFill flip="none" rotWithShape="1">
              <a:gsLst>
                <a:gs pos="0">
                  <a:schemeClr val="tx1">
                    <a:lumMod val="75000"/>
                    <a:lumOff val="25000"/>
                    <a:shade val="30000"/>
                    <a:satMod val="115000"/>
                  </a:schemeClr>
                </a:gs>
                <a:gs pos="24000">
                  <a:schemeClr val="tx1">
                    <a:lumMod val="50000"/>
                    <a:lumOff val="50000"/>
                  </a:schemeClr>
                </a:gs>
                <a:gs pos="100000">
                  <a:schemeClr val="tx1">
                    <a:lumMod val="75000"/>
                    <a:lumOff val="2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96" name="Rechthoek 397">
              <a:extLst>
                <a:ext uri="{FF2B5EF4-FFF2-40B4-BE49-F238E27FC236}">
                  <a16:creationId xmlns:a16="http://schemas.microsoft.com/office/drawing/2014/main" id="{580B010A-6442-4170-A13D-77B77D666B28}"/>
                </a:ext>
              </a:extLst>
            </p:cNvPr>
            <p:cNvSpPr/>
            <p:nvPr/>
          </p:nvSpPr>
          <p:spPr>
            <a:xfrm>
              <a:off x="1619672" y="2668371"/>
              <a:ext cx="1008112" cy="1210213"/>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bg1"/>
                </a:solidFill>
                <a:ea typeface="Verdana" panose="020B0604030504040204" pitchFamily="34" charset="0"/>
              </a:endParaRPr>
            </a:p>
          </p:txBody>
        </p:sp>
        <p:sp>
          <p:nvSpPr>
            <p:cNvPr id="97" name="Ellipse 259">
              <a:extLst>
                <a:ext uri="{FF2B5EF4-FFF2-40B4-BE49-F238E27FC236}">
                  <a16:creationId xmlns:a16="http://schemas.microsoft.com/office/drawing/2014/main" id="{678B0A6E-5D53-4FC7-80F2-D5E00CD5B2F3}"/>
                </a:ext>
              </a:extLst>
            </p:cNvPr>
            <p:cNvSpPr>
              <a:spLocks noChangeArrowheads="1"/>
            </p:cNvSpPr>
            <p:nvPr/>
          </p:nvSpPr>
          <p:spPr bwMode="auto">
            <a:xfrm>
              <a:off x="1727162" y="1938969"/>
              <a:ext cx="283493" cy="2048303"/>
            </a:xfrm>
            <a:prstGeom prst="rect">
              <a:avLst/>
            </a:prstGeom>
            <a:gradFill rotWithShape="1">
              <a:gsLst>
                <a:gs pos="0">
                  <a:srgbClr val="FFFFFF">
                    <a:alpha val="51000"/>
                  </a:srgbClr>
                </a:gs>
                <a:gs pos="100000">
                  <a:srgbClr val="8EB4E3">
                    <a:alpha val="0"/>
                  </a:srgbClr>
                </a:gs>
              </a:gsLst>
              <a:lin ang="600000" scaled="0"/>
            </a:gradFill>
            <a:ln w="9525">
              <a:noFill/>
              <a:round/>
              <a:headEnd/>
              <a:tailEnd/>
            </a:ln>
          </p:spPr>
          <p:txBody>
            <a:bodyPr anchor="ctr"/>
            <a:lstStyle/>
            <a:p>
              <a:pPr algn="ctr"/>
              <a:endParaRPr lang="en-US" sz="1000" b="1" noProof="1">
                <a:solidFill>
                  <a:srgbClr val="FFFFFF"/>
                </a:solidFill>
                <a:ea typeface="Verdana" panose="020B0604030504040204" pitchFamily="34" charset="0"/>
              </a:endParaRPr>
            </a:p>
          </p:txBody>
        </p:sp>
      </p:grpSp>
      <p:grpSp>
        <p:nvGrpSpPr>
          <p:cNvPr id="98" name="Groep 392">
            <a:extLst>
              <a:ext uri="{FF2B5EF4-FFF2-40B4-BE49-F238E27FC236}">
                <a16:creationId xmlns:a16="http://schemas.microsoft.com/office/drawing/2014/main" id="{124DBBC2-4EE7-4049-B0F6-43F6AC0A2DA6}"/>
              </a:ext>
            </a:extLst>
          </p:cNvPr>
          <p:cNvGrpSpPr>
            <a:grpSpLocks noChangeAspect="1"/>
          </p:cNvGrpSpPr>
          <p:nvPr/>
        </p:nvGrpSpPr>
        <p:grpSpPr>
          <a:xfrm>
            <a:off x="9184559" y="1101297"/>
            <a:ext cx="549175" cy="802036"/>
            <a:chOff x="1619672" y="1830958"/>
            <a:chExt cx="1008112" cy="2156314"/>
          </a:xfrm>
        </p:grpSpPr>
        <p:sp>
          <p:nvSpPr>
            <p:cNvPr id="99" name="Afgeronde rechthoek 393">
              <a:extLst>
                <a:ext uri="{FF2B5EF4-FFF2-40B4-BE49-F238E27FC236}">
                  <a16:creationId xmlns:a16="http://schemas.microsoft.com/office/drawing/2014/main" id="{D51517E9-36B2-4D56-A045-C468B10289D8}"/>
                </a:ext>
              </a:extLst>
            </p:cNvPr>
            <p:cNvSpPr/>
            <p:nvPr/>
          </p:nvSpPr>
          <p:spPr>
            <a:xfrm>
              <a:off x="1619672" y="1938970"/>
              <a:ext cx="1008112" cy="108012"/>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100" name="Rechthoek 394">
              <a:extLst>
                <a:ext uri="{FF2B5EF4-FFF2-40B4-BE49-F238E27FC236}">
                  <a16:creationId xmlns:a16="http://schemas.microsoft.com/office/drawing/2014/main" id="{6BB77435-8C51-412E-B6CE-28F3651D8C7D}"/>
                </a:ext>
              </a:extLst>
            </p:cNvPr>
            <p:cNvSpPr/>
            <p:nvPr/>
          </p:nvSpPr>
          <p:spPr>
            <a:xfrm>
              <a:off x="1619672" y="2024844"/>
              <a:ext cx="1008112" cy="18362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101" name="Afgeronde rechthoek 395">
              <a:extLst>
                <a:ext uri="{FF2B5EF4-FFF2-40B4-BE49-F238E27FC236}">
                  <a16:creationId xmlns:a16="http://schemas.microsoft.com/office/drawing/2014/main" id="{D52EC565-36A2-4963-A52E-A72094207759}"/>
                </a:ext>
              </a:extLst>
            </p:cNvPr>
            <p:cNvSpPr/>
            <p:nvPr/>
          </p:nvSpPr>
          <p:spPr>
            <a:xfrm>
              <a:off x="1619672" y="3861048"/>
              <a:ext cx="1008112" cy="108012"/>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102" name="Afgeronde rechthoek 396">
              <a:extLst>
                <a:ext uri="{FF2B5EF4-FFF2-40B4-BE49-F238E27FC236}">
                  <a16:creationId xmlns:a16="http://schemas.microsoft.com/office/drawing/2014/main" id="{AB6F887E-AAA0-420F-8A78-4638584E8C6C}"/>
                </a:ext>
              </a:extLst>
            </p:cNvPr>
            <p:cNvSpPr/>
            <p:nvPr/>
          </p:nvSpPr>
          <p:spPr>
            <a:xfrm>
              <a:off x="1835696" y="1830958"/>
              <a:ext cx="576064" cy="108012"/>
            </a:xfrm>
            <a:prstGeom prst="roundRect">
              <a:avLst/>
            </a:prstGeom>
            <a:gradFill flip="none" rotWithShape="1">
              <a:gsLst>
                <a:gs pos="0">
                  <a:schemeClr val="tx1">
                    <a:lumMod val="75000"/>
                    <a:lumOff val="25000"/>
                    <a:shade val="30000"/>
                    <a:satMod val="115000"/>
                  </a:schemeClr>
                </a:gs>
                <a:gs pos="24000">
                  <a:schemeClr val="tx1">
                    <a:lumMod val="50000"/>
                    <a:lumOff val="50000"/>
                  </a:schemeClr>
                </a:gs>
                <a:gs pos="100000">
                  <a:schemeClr val="tx1">
                    <a:lumMod val="75000"/>
                    <a:lumOff val="2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103" name="Rechthoek 397">
              <a:extLst>
                <a:ext uri="{FF2B5EF4-FFF2-40B4-BE49-F238E27FC236}">
                  <a16:creationId xmlns:a16="http://schemas.microsoft.com/office/drawing/2014/main" id="{AC461078-A714-4559-8510-6A549DD9E49B}"/>
                </a:ext>
              </a:extLst>
            </p:cNvPr>
            <p:cNvSpPr/>
            <p:nvPr/>
          </p:nvSpPr>
          <p:spPr>
            <a:xfrm>
              <a:off x="1619672" y="2500232"/>
              <a:ext cx="1008112" cy="1378352"/>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bg1"/>
                </a:solidFill>
                <a:ea typeface="Verdana" panose="020B0604030504040204" pitchFamily="34" charset="0"/>
              </a:endParaRPr>
            </a:p>
          </p:txBody>
        </p:sp>
        <p:sp>
          <p:nvSpPr>
            <p:cNvPr id="104" name="Ellipse 259">
              <a:extLst>
                <a:ext uri="{FF2B5EF4-FFF2-40B4-BE49-F238E27FC236}">
                  <a16:creationId xmlns:a16="http://schemas.microsoft.com/office/drawing/2014/main" id="{54B02920-37F0-45FA-80D0-C7BD468B83EC}"/>
                </a:ext>
              </a:extLst>
            </p:cNvPr>
            <p:cNvSpPr>
              <a:spLocks noChangeArrowheads="1"/>
            </p:cNvSpPr>
            <p:nvPr/>
          </p:nvSpPr>
          <p:spPr bwMode="auto">
            <a:xfrm>
              <a:off x="1727162" y="1938969"/>
              <a:ext cx="283493" cy="2048303"/>
            </a:xfrm>
            <a:prstGeom prst="rect">
              <a:avLst/>
            </a:prstGeom>
            <a:gradFill rotWithShape="1">
              <a:gsLst>
                <a:gs pos="0">
                  <a:srgbClr val="FFFFFF">
                    <a:alpha val="51000"/>
                  </a:srgbClr>
                </a:gs>
                <a:gs pos="100000">
                  <a:srgbClr val="8EB4E3">
                    <a:alpha val="0"/>
                  </a:srgbClr>
                </a:gs>
              </a:gsLst>
              <a:lin ang="600000" scaled="0"/>
            </a:gradFill>
            <a:ln w="9525">
              <a:noFill/>
              <a:round/>
              <a:headEnd/>
              <a:tailEnd/>
            </a:ln>
          </p:spPr>
          <p:txBody>
            <a:bodyPr anchor="ctr"/>
            <a:lstStyle/>
            <a:p>
              <a:pPr algn="ctr"/>
              <a:endParaRPr lang="en-US" sz="1000" b="1" noProof="1">
                <a:solidFill>
                  <a:srgbClr val="FFFFFF"/>
                </a:solidFill>
                <a:ea typeface="Verdana" panose="020B0604030504040204" pitchFamily="34" charset="0"/>
              </a:endParaRPr>
            </a:p>
          </p:txBody>
        </p:sp>
      </p:grpSp>
      <p:grpSp>
        <p:nvGrpSpPr>
          <p:cNvPr id="105" name="Groep 392">
            <a:extLst>
              <a:ext uri="{FF2B5EF4-FFF2-40B4-BE49-F238E27FC236}">
                <a16:creationId xmlns:a16="http://schemas.microsoft.com/office/drawing/2014/main" id="{4F54849B-3119-4E27-A98B-72B275BDEB65}"/>
              </a:ext>
            </a:extLst>
          </p:cNvPr>
          <p:cNvGrpSpPr>
            <a:grpSpLocks noChangeAspect="1"/>
          </p:cNvGrpSpPr>
          <p:nvPr/>
        </p:nvGrpSpPr>
        <p:grpSpPr>
          <a:xfrm>
            <a:off x="9833946" y="1092506"/>
            <a:ext cx="549175" cy="802036"/>
            <a:chOff x="1619672" y="1830958"/>
            <a:chExt cx="1008112" cy="2156314"/>
          </a:xfrm>
        </p:grpSpPr>
        <p:sp>
          <p:nvSpPr>
            <p:cNvPr id="106" name="Afgeronde rechthoek 393">
              <a:extLst>
                <a:ext uri="{FF2B5EF4-FFF2-40B4-BE49-F238E27FC236}">
                  <a16:creationId xmlns:a16="http://schemas.microsoft.com/office/drawing/2014/main" id="{F85CF289-BAB6-434B-AE48-3B28D5000324}"/>
                </a:ext>
              </a:extLst>
            </p:cNvPr>
            <p:cNvSpPr/>
            <p:nvPr/>
          </p:nvSpPr>
          <p:spPr>
            <a:xfrm>
              <a:off x="1619672" y="1938970"/>
              <a:ext cx="1008112" cy="108012"/>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107" name="Rechthoek 394">
              <a:extLst>
                <a:ext uri="{FF2B5EF4-FFF2-40B4-BE49-F238E27FC236}">
                  <a16:creationId xmlns:a16="http://schemas.microsoft.com/office/drawing/2014/main" id="{E3C87100-0F75-41C5-B3D5-5638AA95BE97}"/>
                </a:ext>
              </a:extLst>
            </p:cNvPr>
            <p:cNvSpPr/>
            <p:nvPr/>
          </p:nvSpPr>
          <p:spPr>
            <a:xfrm>
              <a:off x="1619672" y="2024844"/>
              <a:ext cx="1008112" cy="18362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108" name="Afgeronde rechthoek 395">
              <a:extLst>
                <a:ext uri="{FF2B5EF4-FFF2-40B4-BE49-F238E27FC236}">
                  <a16:creationId xmlns:a16="http://schemas.microsoft.com/office/drawing/2014/main" id="{2708A666-5646-4CB7-BCAB-571BEC5AD80F}"/>
                </a:ext>
              </a:extLst>
            </p:cNvPr>
            <p:cNvSpPr/>
            <p:nvPr/>
          </p:nvSpPr>
          <p:spPr>
            <a:xfrm>
              <a:off x="1619672" y="3861048"/>
              <a:ext cx="1008112" cy="108012"/>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109" name="Afgeronde rechthoek 396">
              <a:extLst>
                <a:ext uri="{FF2B5EF4-FFF2-40B4-BE49-F238E27FC236}">
                  <a16:creationId xmlns:a16="http://schemas.microsoft.com/office/drawing/2014/main" id="{9B4B06D2-14BE-4181-8A5B-FC396D8C6DC8}"/>
                </a:ext>
              </a:extLst>
            </p:cNvPr>
            <p:cNvSpPr/>
            <p:nvPr/>
          </p:nvSpPr>
          <p:spPr>
            <a:xfrm>
              <a:off x="1835696" y="1830958"/>
              <a:ext cx="576064" cy="108012"/>
            </a:xfrm>
            <a:prstGeom prst="roundRect">
              <a:avLst/>
            </a:prstGeom>
            <a:gradFill flip="none" rotWithShape="1">
              <a:gsLst>
                <a:gs pos="0">
                  <a:schemeClr val="tx1">
                    <a:lumMod val="75000"/>
                    <a:lumOff val="25000"/>
                    <a:shade val="30000"/>
                    <a:satMod val="115000"/>
                  </a:schemeClr>
                </a:gs>
                <a:gs pos="24000">
                  <a:schemeClr val="tx1">
                    <a:lumMod val="50000"/>
                    <a:lumOff val="50000"/>
                  </a:schemeClr>
                </a:gs>
                <a:gs pos="100000">
                  <a:schemeClr val="tx1">
                    <a:lumMod val="75000"/>
                    <a:lumOff val="2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110" name="Rechthoek 397">
              <a:extLst>
                <a:ext uri="{FF2B5EF4-FFF2-40B4-BE49-F238E27FC236}">
                  <a16:creationId xmlns:a16="http://schemas.microsoft.com/office/drawing/2014/main" id="{A95FDD3E-205E-4493-B8A6-2E4962A71477}"/>
                </a:ext>
              </a:extLst>
            </p:cNvPr>
            <p:cNvSpPr/>
            <p:nvPr/>
          </p:nvSpPr>
          <p:spPr>
            <a:xfrm>
              <a:off x="1619672" y="2414470"/>
              <a:ext cx="1008112" cy="1464117"/>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bg1"/>
                </a:solidFill>
                <a:ea typeface="Verdana" panose="020B0604030504040204" pitchFamily="34" charset="0"/>
              </a:endParaRPr>
            </a:p>
          </p:txBody>
        </p:sp>
        <p:sp>
          <p:nvSpPr>
            <p:cNvPr id="111" name="Ellipse 259">
              <a:extLst>
                <a:ext uri="{FF2B5EF4-FFF2-40B4-BE49-F238E27FC236}">
                  <a16:creationId xmlns:a16="http://schemas.microsoft.com/office/drawing/2014/main" id="{217FD3E1-7E1E-4918-A392-82CFF840C1FC}"/>
                </a:ext>
              </a:extLst>
            </p:cNvPr>
            <p:cNvSpPr>
              <a:spLocks noChangeArrowheads="1"/>
            </p:cNvSpPr>
            <p:nvPr/>
          </p:nvSpPr>
          <p:spPr bwMode="auto">
            <a:xfrm>
              <a:off x="1727162" y="1938969"/>
              <a:ext cx="283493" cy="2048303"/>
            </a:xfrm>
            <a:prstGeom prst="rect">
              <a:avLst/>
            </a:prstGeom>
            <a:gradFill rotWithShape="1">
              <a:gsLst>
                <a:gs pos="0">
                  <a:srgbClr val="FFFFFF">
                    <a:alpha val="51000"/>
                  </a:srgbClr>
                </a:gs>
                <a:gs pos="100000">
                  <a:srgbClr val="8EB4E3">
                    <a:alpha val="0"/>
                  </a:srgbClr>
                </a:gs>
              </a:gsLst>
              <a:lin ang="600000" scaled="0"/>
            </a:gradFill>
            <a:ln w="9525">
              <a:noFill/>
              <a:round/>
              <a:headEnd/>
              <a:tailEnd/>
            </a:ln>
          </p:spPr>
          <p:txBody>
            <a:bodyPr anchor="ctr"/>
            <a:lstStyle/>
            <a:p>
              <a:pPr algn="ctr"/>
              <a:endParaRPr lang="en-US" sz="1000" b="1" noProof="1">
                <a:solidFill>
                  <a:srgbClr val="FFFFFF"/>
                </a:solidFill>
                <a:ea typeface="Verdana" panose="020B0604030504040204" pitchFamily="34" charset="0"/>
              </a:endParaRPr>
            </a:p>
          </p:txBody>
        </p:sp>
      </p:grpSp>
      <p:sp>
        <p:nvSpPr>
          <p:cNvPr id="112" name="TextBox 111">
            <a:extLst>
              <a:ext uri="{FF2B5EF4-FFF2-40B4-BE49-F238E27FC236}">
                <a16:creationId xmlns:a16="http://schemas.microsoft.com/office/drawing/2014/main" id="{76060A97-424A-4509-B498-373513D0F214}"/>
              </a:ext>
            </a:extLst>
          </p:cNvPr>
          <p:cNvSpPr txBox="1"/>
          <p:nvPr/>
        </p:nvSpPr>
        <p:spPr>
          <a:xfrm>
            <a:off x="8482292" y="1878243"/>
            <a:ext cx="662910" cy="261610"/>
          </a:xfrm>
          <a:prstGeom prst="rect">
            <a:avLst/>
          </a:prstGeom>
          <a:noFill/>
        </p:spPr>
        <p:txBody>
          <a:bodyPr wrap="square" rtlCol="0">
            <a:spAutoFit/>
          </a:bodyPr>
          <a:lstStyle/>
          <a:p>
            <a:pPr algn="ctr"/>
            <a:r>
              <a:rPr lang="en-GB" sz="1100" b="1" dirty="0">
                <a:cs typeface="Arial" panose="020B0604020202020204" pitchFamily="34" charset="0"/>
              </a:rPr>
              <a:t>45-54</a:t>
            </a:r>
          </a:p>
        </p:txBody>
      </p:sp>
      <p:sp>
        <p:nvSpPr>
          <p:cNvPr id="113" name="TextBox 112">
            <a:extLst>
              <a:ext uri="{FF2B5EF4-FFF2-40B4-BE49-F238E27FC236}">
                <a16:creationId xmlns:a16="http://schemas.microsoft.com/office/drawing/2014/main" id="{CB4549C7-3DFF-45F4-AB73-D59DA4BF0E71}"/>
              </a:ext>
            </a:extLst>
          </p:cNvPr>
          <p:cNvSpPr txBox="1"/>
          <p:nvPr/>
        </p:nvSpPr>
        <p:spPr>
          <a:xfrm>
            <a:off x="9129556" y="1867643"/>
            <a:ext cx="662910" cy="261610"/>
          </a:xfrm>
          <a:prstGeom prst="rect">
            <a:avLst/>
          </a:prstGeom>
          <a:noFill/>
        </p:spPr>
        <p:txBody>
          <a:bodyPr wrap="square" rtlCol="0">
            <a:spAutoFit/>
          </a:bodyPr>
          <a:lstStyle/>
          <a:p>
            <a:pPr algn="ctr"/>
            <a:r>
              <a:rPr lang="en-GB" sz="1100" b="1" dirty="0">
                <a:cs typeface="Arial" panose="020B0604020202020204" pitchFamily="34" charset="0"/>
              </a:rPr>
              <a:t>55-64</a:t>
            </a:r>
          </a:p>
        </p:txBody>
      </p:sp>
      <p:sp>
        <p:nvSpPr>
          <p:cNvPr id="114" name="TextBox 113">
            <a:extLst>
              <a:ext uri="{FF2B5EF4-FFF2-40B4-BE49-F238E27FC236}">
                <a16:creationId xmlns:a16="http://schemas.microsoft.com/office/drawing/2014/main" id="{6C9F7F7E-799D-465D-95BC-F70C908D5070}"/>
              </a:ext>
            </a:extLst>
          </p:cNvPr>
          <p:cNvSpPr txBox="1"/>
          <p:nvPr/>
        </p:nvSpPr>
        <p:spPr>
          <a:xfrm>
            <a:off x="9776710" y="1858568"/>
            <a:ext cx="662910" cy="261610"/>
          </a:xfrm>
          <a:prstGeom prst="rect">
            <a:avLst/>
          </a:prstGeom>
          <a:noFill/>
        </p:spPr>
        <p:txBody>
          <a:bodyPr wrap="square" rtlCol="0">
            <a:spAutoFit/>
          </a:bodyPr>
          <a:lstStyle/>
          <a:p>
            <a:pPr algn="ctr"/>
            <a:r>
              <a:rPr lang="en-GB" sz="1100" b="1" dirty="0">
                <a:cs typeface="Arial" panose="020B0604020202020204" pitchFamily="34" charset="0"/>
              </a:rPr>
              <a:t>65-74</a:t>
            </a:r>
          </a:p>
        </p:txBody>
      </p:sp>
      <p:sp>
        <p:nvSpPr>
          <p:cNvPr id="115" name="TextBox 114">
            <a:extLst>
              <a:ext uri="{FF2B5EF4-FFF2-40B4-BE49-F238E27FC236}">
                <a16:creationId xmlns:a16="http://schemas.microsoft.com/office/drawing/2014/main" id="{9B4169D4-DA9A-45C7-954C-39F367C2BB75}"/>
              </a:ext>
            </a:extLst>
          </p:cNvPr>
          <p:cNvSpPr txBox="1"/>
          <p:nvPr/>
        </p:nvSpPr>
        <p:spPr>
          <a:xfrm>
            <a:off x="10424533" y="1869077"/>
            <a:ext cx="662910" cy="261610"/>
          </a:xfrm>
          <a:prstGeom prst="rect">
            <a:avLst/>
          </a:prstGeom>
          <a:noFill/>
        </p:spPr>
        <p:txBody>
          <a:bodyPr wrap="square" rtlCol="0">
            <a:spAutoFit/>
          </a:bodyPr>
          <a:lstStyle/>
          <a:p>
            <a:pPr algn="ctr"/>
            <a:r>
              <a:rPr lang="en-GB" sz="1100" b="1" dirty="0">
                <a:cs typeface="Arial" panose="020B0604020202020204" pitchFamily="34" charset="0"/>
              </a:rPr>
              <a:t>75-84</a:t>
            </a:r>
          </a:p>
        </p:txBody>
      </p:sp>
      <p:grpSp>
        <p:nvGrpSpPr>
          <p:cNvPr id="116" name="Groep 392">
            <a:extLst>
              <a:ext uri="{FF2B5EF4-FFF2-40B4-BE49-F238E27FC236}">
                <a16:creationId xmlns:a16="http://schemas.microsoft.com/office/drawing/2014/main" id="{4986D305-A8FA-4331-9517-57B8F8145144}"/>
              </a:ext>
            </a:extLst>
          </p:cNvPr>
          <p:cNvGrpSpPr>
            <a:grpSpLocks noChangeAspect="1"/>
          </p:cNvGrpSpPr>
          <p:nvPr/>
        </p:nvGrpSpPr>
        <p:grpSpPr>
          <a:xfrm>
            <a:off x="10481387" y="1100678"/>
            <a:ext cx="549175" cy="802036"/>
            <a:chOff x="1619672" y="1830958"/>
            <a:chExt cx="1008112" cy="2156314"/>
          </a:xfrm>
        </p:grpSpPr>
        <p:sp>
          <p:nvSpPr>
            <p:cNvPr id="117" name="Afgeronde rechthoek 393">
              <a:extLst>
                <a:ext uri="{FF2B5EF4-FFF2-40B4-BE49-F238E27FC236}">
                  <a16:creationId xmlns:a16="http://schemas.microsoft.com/office/drawing/2014/main" id="{353B06AB-C3DF-450E-AF32-9FB4CFD92704}"/>
                </a:ext>
              </a:extLst>
            </p:cNvPr>
            <p:cNvSpPr/>
            <p:nvPr/>
          </p:nvSpPr>
          <p:spPr>
            <a:xfrm>
              <a:off x="1619672" y="1938970"/>
              <a:ext cx="1008112" cy="108012"/>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118" name="Rechthoek 394">
              <a:extLst>
                <a:ext uri="{FF2B5EF4-FFF2-40B4-BE49-F238E27FC236}">
                  <a16:creationId xmlns:a16="http://schemas.microsoft.com/office/drawing/2014/main" id="{511C822B-C215-4752-8536-67B29A2A6365}"/>
                </a:ext>
              </a:extLst>
            </p:cNvPr>
            <p:cNvSpPr/>
            <p:nvPr/>
          </p:nvSpPr>
          <p:spPr>
            <a:xfrm>
              <a:off x="1619672" y="2024844"/>
              <a:ext cx="1008112" cy="18362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119" name="Afgeronde rechthoek 395">
              <a:extLst>
                <a:ext uri="{FF2B5EF4-FFF2-40B4-BE49-F238E27FC236}">
                  <a16:creationId xmlns:a16="http://schemas.microsoft.com/office/drawing/2014/main" id="{DA2E6106-49C5-4C75-8498-88801D928DA3}"/>
                </a:ext>
              </a:extLst>
            </p:cNvPr>
            <p:cNvSpPr/>
            <p:nvPr/>
          </p:nvSpPr>
          <p:spPr>
            <a:xfrm>
              <a:off x="1619672" y="3861048"/>
              <a:ext cx="1008112" cy="108012"/>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120" name="Afgeronde rechthoek 396">
              <a:extLst>
                <a:ext uri="{FF2B5EF4-FFF2-40B4-BE49-F238E27FC236}">
                  <a16:creationId xmlns:a16="http://schemas.microsoft.com/office/drawing/2014/main" id="{29DD6E60-5F9D-48EE-9091-D1E09E7281FF}"/>
                </a:ext>
              </a:extLst>
            </p:cNvPr>
            <p:cNvSpPr/>
            <p:nvPr/>
          </p:nvSpPr>
          <p:spPr>
            <a:xfrm>
              <a:off x="1835696" y="1830958"/>
              <a:ext cx="576064" cy="108012"/>
            </a:xfrm>
            <a:prstGeom prst="roundRect">
              <a:avLst/>
            </a:prstGeom>
            <a:gradFill flip="none" rotWithShape="1">
              <a:gsLst>
                <a:gs pos="0">
                  <a:schemeClr val="tx1">
                    <a:lumMod val="75000"/>
                    <a:lumOff val="25000"/>
                    <a:shade val="30000"/>
                    <a:satMod val="115000"/>
                  </a:schemeClr>
                </a:gs>
                <a:gs pos="24000">
                  <a:schemeClr val="tx1">
                    <a:lumMod val="50000"/>
                    <a:lumOff val="50000"/>
                  </a:schemeClr>
                </a:gs>
                <a:gs pos="100000">
                  <a:schemeClr val="tx1">
                    <a:lumMod val="75000"/>
                    <a:lumOff val="2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121" name="Rechthoek 397">
              <a:extLst>
                <a:ext uri="{FF2B5EF4-FFF2-40B4-BE49-F238E27FC236}">
                  <a16:creationId xmlns:a16="http://schemas.microsoft.com/office/drawing/2014/main" id="{FDD6F336-0405-4004-B767-0A077651152B}"/>
                </a:ext>
              </a:extLst>
            </p:cNvPr>
            <p:cNvSpPr/>
            <p:nvPr/>
          </p:nvSpPr>
          <p:spPr>
            <a:xfrm>
              <a:off x="1619672" y="3029783"/>
              <a:ext cx="1008112" cy="848805"/>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bg1"/>
                </a:solidFill>
                <a:ea typeface="Verdana" panose="020B0604030504040204" pitchFamily="34" charset="0"/>
              </a:endParaRPr>
            </a:p>
          </p:txBody>
        </p:sp>
        <p:sp>
          <p:nvSpPr>
            <p:cNvPr id="122" name="Ellipse 259">
              <a:extLst>
                <a:ext uri="{FF2B5EF4-FFF2-40B4-BE49-F238E27FC236}">
                  <a16:creationId xmlns:a16="http://schemas.microsoft.com/office/drawing/2014/main" id="{05E78977-859B-4935-A1F8-13642D1A0D1C}"/>
                </a:ext>
              </a:extLst>
            </p:cNvPr>
            <p:cNvSpPr>
              <a:spLocks noChangeArrowheads="1"/>
            </p:cNvSpPr>
            <p:nvPr/>
          </p:nvSpPr>
          <p:spPr bwMode="auto">
            <a:xfrm>
              <a:off x="1727162" y="1938969"/>
              <a:ext cx="283493" cy="2048303"/>
            </a:xfrm>
            <a:prstGeom prst="rect">
              <a:avLst/>
            </a:prstGeom>
            <a:gradFill rotWithShape="1">
              <a:gsLst>
                <a:gs pos="0">
                  <a:srgbClr val="FFFFFF">
                    <a:alpha val="51000"/>
                  </a:srgbClr>
                </a:gs>
                <a:gs pos="100000">
                  <a:srgbClr val="8EB4E3">
                    <a:alpha val="0"/>
                  </a:srgbClr>
                </a:gs>
              </a:gsLst>
              <a:lin ang="600000" scaled="0"/>
            </a:gradFill>
            <a:ln w="9525">
              <a:noFill/>
              <a:round/>
              <a:headEnd/>
              <a:tailEnd/>
            </a:ln>
          </p:spPr>
          <p:txBody>
            <a:bodyPr anchor="ctr"/>
            <a:lstStyle/>
            <a:p>
              <a:pPr algn="ctr"/>
              <a:endParaRPr lang="en-US" sz="1000" b="1" noProof="1">
                <a:solidFill>
                  <a:srgbClr val="FFFFFF"/>
                </a:solidFill>
                <a:ea typeface="Verdana" panose="020B0604030504040204" pitchFamily="34" charset="0"/>
              </a:endParaRPr>
            </a:p>
          </p:txBody>
        </p:sp>
      </p:grpSp>
      <p:sp>
        <p:nvSpPr>
          <p:cNvPr id="123" name="Rectangle 122">
            <a:extLst>
              <a:ext uri="{FF2B5EF4-FFF2-40B4-BE49-F238E27FC236}">
                <a16:creationId xmlns:a16="http://schemas.microsoft.com/office/drawing/2014/main" id="{CF5E34A6-408E-4765-B578-D8D86519ABA7}"/>
              </a:ext>
            </a:extLst>
          </p:cNvPr>
          <p:cNvSpPr/>
          <p:nvPr/>
        </p:nvSpPr>
        <p:spPr>
          <a:xfrm>
            <a:off x="8542077" y="1406848"/>
            <a:ext cx="549176" cy="430887"/>
          </a:xfrm>
          <a:prstGeom prst="rect">
            <a:avLst/>
          </a:prstGeom>
          <a:noFill/>
        </p:spPr>
        <p:txBody>
          <a:bodyPr wrap="square">
            <a:spAutoFit/>
          </a:bodyPr>
          <a:lstStyle/>
          <a:p>
            <a:pPr algn="ctr"/>
            <a:r>
              <a:rPr lang="en-US" sz="1100" b="1" dirty="0">
                <a:solidFill>
                  <a:schemeClr val="bg1"/>
                </a:solidFill>
                <a:ea typeface="Verdana" panose="020B0604030504040204" pitchFamily="34" charset="0"/>
                <a:cs typeface="Arial" panose="020B0604020202020204" pitchFamily="34" charset="0"/>
              </a:rPr>
              <a:t>13.2%</a:t>
            </a:r>
          </a:p>
          <a:p>
            <a:pPr algn="ctr"/>
            <a:r>
              <a:rPr lang="en-US" sz="1100" b="1" dirty="0">
                <a:solidFill>
                  <a:schemeClr val="bg1"/>
                </a:solidFill>
                <a:ea typeface="Verdana" panose="020B0604030504040204" pitchFamily="34" charset="0"/>
                <a:cs typeface="Arial" panose="020B0604020202020204" pitchFamily="34" charset="0"/>
              </a:rPr>
              <a:t>(196)</a:t>
            </a:r>
          </a:p>
        </p:txBody>
      </p:sp>
      <p:sp>
        <p:nvSpPr>
          <p:cNvPr id="124" name="Rectangle 123">
            <a:extLst>
              <a:ext uri="{FF2B5EF4-FFF2-40B4-BE49-F238E27FC236}">
                <a16:creationId xmlns:a16="http://schemas.microsoft.com/office/drawing/2014/main" id="{4D3DEAF1-E8B1-4DEE-9436-922DDD1DFB6C}"/>
              </a:ext>
            </a:extLst>
          </p:cNvPr>
          <p:cNvSpPr/>
          <p:nvPr/>
        </p:nvSpPr>
        <p:spPr>
          <a:xfrm>
            <a:off x="9180433" y="1399911"/>
            <a:ext cx="588251" cy="430887"/>
          </a:xfrm>
          <a:prstGeom prst="rect">
            <a:avLst/>
          </a:prstGeom>
        </p:spPr>
        <p:txBody>
          <a:bodyPr wrap="square">
            <a:spAutoFit/>
          </a:bodyPr>
          <a:lstStyle/>
          <a:p>
            <a:pPr algn="ctr"/>
            <a:r>
              <a:rPr lang="en-US" sz="1100" b="1" dirty="0">
                <a:solidFill>
                  <a:schemeClr val="bg1"/>
                </a:solidFill>
                <a:ea typeface="Verdana" panose="020B0604030504040204" pitchFamily="34" charset="0"/>
                <a:cs typeface="Arial" panose="020B0604020202020204" pitchFamily="34" charset="0"/>
              </a:rPr>
              <a:t>17.1%</a:t>
            </a:r>
          </a:p>
          <a:p>
            <a:pPr algn="ctr"/>
            <a:r>
              <a:rPr lang="en-US" sz="1100" b="1" dirty="0">
                <a:solidFill>
                  <a:schemeClr val="bg1"/>
                </a:solidFill>
                <a:ea typeface="Verdana" panose="020B0604030504040204" pitchFamily="34" charset="0"/>
                <a:cs typeface="Arial" panose="020B0604020202020204" pitchFamily="34" charset="0"/>
              </a:rPr>
              <a:t>(254)</a:t>
            </a:r>
          </a:p>
        </p:txBody>
      </p:sp>
      <p:sp>
        <p:nvSpPr>
          <p:cNvPr id="125" name="Rectangle 124">
            <a:extLst>
              <a:ext uri="{FF2B5EF4-FFF2-40B4-BE49-F238E27FC236}">
                <a16:creationId xmlns:a16="http://schemas.microsoft.com/office/drawing/2014/main" id="{03E667A3-5906-437E-B45E-56CBF4D2B733}"/>
              </a:ext>
            </a:extLst>
          </p:cNvPr>
          <p:cNvSpPr/>
          <p:nvPr/>
        </p:nvSpPr>
        <p:spPr>
          <a:xfrm>
            <a:off x="9831647" y="1408634"/>
            <a:ext cx="588251" cy="430887"/>
          </a:xfrm>
          <a:prstGeom prst="rect">
            <a:avLst/>
          </a:prstGeom>
        </p:spPr>
        <p:txBody>
          <a:bodyPr wrap="square">
            <a:spAutoFit/>
          </a:bodyPr>
          <a:lstStyle/>
          <a:p>
            <a:pPr algn="ctr"/>
            <a:r>
              <a:rPr lang="en-US" sz="1100" b="1" dirty="0">
                <a:solidFill>
                  <a:schemeClr val="bg1"/>
                </a:solidFill>
                <a:ea typeface="Verdana" panose="020B0604030504040204" pitchFamily="34" charset="0"/>
                <a:cs typeface="Arial" panose="020B0604020202020204" pitchFamily="34" charset="0"/>
              </a:rPr>
              <a:t>24.5%</a:t>
            </a:r>
          </a:p>
          <a:p>
            <a:pPr algn="ctr"/>
            <a:r>
              <a:rPr lang="en-US" sz="1100" b="1" dirty="0">
                <a:solidFill>
                  <a:schemeClr val="bg1"/>
                </a:solidFill>
                <a:ea typeface="Verdana" panose="020B0604030504040204" pitchFamily="34" charset="0"/>
                <a:cs typeface="Arial" panose="020B0604020202020204" pitchFamily="34" charset="0"/>
              </a:rPr>
              <a:t>(363)</a:t>
            </a:r>
          </a:p>
        </p:txBody>
      </p:sp>
      <p:sp>
        <p:nvSpPr>
          <p:cNvPr id="126" name="Rectangle 125">
            <a:extLst>
              <a:ext uri="{FF2B5EF4-FFF2-40B4-BE49-F238E27FC236}">
                <a16:creationId xmlns:a16="http://schemas.microsoft.com/office/drawing/2014/main" id="{F796CF70-10EF-4830-929A-DEE8B41AE199}"/>
              </a:ext>
            </a:extLst>
          </p:cNvPr>
          <p:cNvSpPr/>
          <p:nvPr/>
        </p:nvSpPr>
        <p:spPr>
          <a:xfrm>
            <a:off x="10475991" y="1148471"/>
            <a:ext cx="588251" cy="415498"/>
          </a:xfrm>
          <a:prstGeom prst="rect">
            <a:avLst/>
          </a:prstGeom>
        </p:spPr>
        <p:txBody>
          <a:bodyPr wrap="square">
            <a:spAutoFit/>
          </a:bodyPr>
          <a:lstStyle/>
          <a:p>
            <a:pPr algn="ctr"/>
            <a:r>
              <a:rPr lang="en-US" sz="1050" b="1" dirty="0">
                <a:ea typeface="Verdana" panose="020B0604030504040204" pitchFamily="34" charset="0"/>
                <a:cs typeface="Arial" panose="020B0604020202020204" pitchFamily="34" charset="0"/>
              </a:rPr>
              <a:t>15.8%</a:t>
            </a:r>
          </a:p>
          <a:p>
            <a:pPr algn="ctr"/>
            <a:r>
              <a:rPr lang="en-US" sz="1050" b="1" dirty="0">
                <a:ea typeface="Verdana" panose="020B0604030504040204" pitchFamily="34" charset="0"/>
                <a:cs typeface="Arial" panose="020B0604020202020204" pitchFamily="34" charset="0"/>
              </a:rPr>
              <a:t>(234)</a:t>
            </a:r>
          </a:p>
        </p:txBody>
      </p:sp>
      <p:sp>
        <p:nvSpPr>
          <p:cNvPr id="127" name="Rond diagonale hoek rechthoek 344">
            <a:extLst>
              <a:ext uri="{FF2B5EF4-FFF2-40B4-BE49-F238E27FC236}">
                <a16:creationId xmlns:a16="http://schemas.microsoft.com/office/drawing/2014/main" id="{7E694982-6D92-4549-A316-1B876BF42163}"/>
              </a:ext>
            </a:extLst>
          </p:cNvPr>
          <p:cNvSpPr>
            <a:spLocks noChangeAspect="1"/>
          </p:cNvSpPr>
          <p:nvPr/>
        </p:nvSpPr>
        <p:spPr>
          <a:xfrm>
            <a:off x="10265868" y="4566583"/>
            <a:ext cx="870657" cy="297838"/>
          </a:xfrm>
          <a:prstGeom prst="round2DiagRect">
            <a:avLst>
              <a:gd name="adj1" fmla="val 21958"/>
              <a:gd name="adj2" fmla="val 0"/>
            </a:avLst>
          </a:prstGeom>
          <a:solidFill>
            <a:srgbClr val="99003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1200" b="1" dirty="0">
              <a:solidFill>
                <a:schemeClr val="bg1"/>
              </a:solidFill>
              <a:ea typeface="Verdana" panose="020B0604030504040204" pitchFamily="34" charset="0"/>
              <a:cs typeface="Arial" panose="020B0604020202020204" pitchFamily="34" charset="0"/>
            </a:endParaRPr>
          </a:p>
          <a:p>
            <a:pPr algn="ctr"/>
            <a:endParaRPr lang="en-US" sz="1200" b="1" dirty="0">
              <a:solidFill>
                <a:schemeClr val="bg1"/>
              </a:solidFill>
              <a:ea typeface="Verdana" panose="020B0604030504040204" pitchFamily="34" charset="0"/>
              <a:cs typeface="Arial" panose="020B0604020202020204" pitchFamily="34" charset="0"/>
            </a:endParaRPr>
          </a:p>
        </p:txBody>
      </p:sp>
      <p:sp>
        <p:nvSpPr>
          <p:cNvPr id="128" name="Rectangle 127">
            <a:extLst>
              <a:ext uri="{FF2B5EF4-FFF2-40B4-BE49-F238E27FC236}">
                <a16:creationId xmlns:a16="http://schemas.microsoft.com/office/drawing/2014/main" id="{6E8A7982-F021-4858-8D28-320B9342CDF4}"/>
              </a:ext>
            </a:extLst>
          </p:cNvPr>
          <p:cNvSpPr/>
          <p:nvPr/>
        </p:nvSpPr>
        <p:spPr>
          <a:xfrm>
            <a:off x="10160238" y="4573999"/>
            <a:ext cx="1086239" cy="276999"/>
          </a:xfrm>
          <a:prstGeom prst="rect">
            <a:avLst/>
          </a:prstGeom>
        </p:spPr>
        <p:txBody>
          <a:bodyPr wrap="square">
            <a:spAutoFit/>
          </a:bodyPr>
          <a:lstStyle/>
          <a:p>
            <a:pPr algn="ctr"/>
            <a:r>
              <a:rPr lang="en-US" sz="1200" b="1" dirty="0">
                <a:solidFill>
                  <a:schemeClr val="bg1"/>
                </a:solidFill>
                <a:ea typeface="Verdana" panose="020B0604030504040204" pitchFamily="34" charset="0"/>
                <a:cs typeface="Arial" panose="020B0604020202020204" pitchFamily="34" charset="0"/>
              </a:rPr>
              <a:t>79.1% </a:t>
            </a:r>
            <a:r>
              <a:rPr lang="en-US" sz="1000" b="1" dirty="0">
                <a:solidFill>
                  <a:schemeClr val="bg1"/>
                </a:solidFill>
                <a:ea typeface="Verdana" panose="020B0604030504040204" pitchFamily="34" charset="0"/>
                <a:cs typeface="Arial" panose="020B0604020202020204" pitchFamily="34" charset="0"/>
              </a:rPr>
              <a:t>(1,146)</a:t>
            </a:r>
          </a:p>
        </p:txBody>
      </p:sp>
      <p:sp>
        <p:nvSpPr>
          <p:cNvPr id="129" name="Rond diagonale hoek rechthoek 344">
            <a:extLst>
              <a:ext uri="{FF2B5EF4-FFF2-40B4-BE49-F238E27FC236}">
                <a16:creationId xmlns:a16="http://schemas.microsoft.com/office/drawing/2014/main" id="{4C14EC93-24F1-46B9-BA37-779D3E444806}"/>
              </a:ext>
            </a:extLst>
          </p:cNvPr>
          <p:cNvSpPr>
            <a:spLocks noChangeAspect="1"/>
          </p:cNvSpPr>
          <p:nvPr/>
        </p:nvSpPr>
        <p:spPr>
          <a:xfrm>
            <a:off x="10272517" y="4936883"/>
            <a:ext cx="807945" cy="297838"/>
          </a:xfrm>
          <a:prstGeom prst="round2DiagRect">
            <a:avLst>
              <a:gd name="adj1" fmla="val 21958"/>
              <a:gd name="adj2" fmla="val 0"/>
            </a:avLst>
          </a:prstGeom>
          <a:solidFill>
            <a:srgbClr val="99003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1200" b="1" dirty="0">
              <a:solidFill>
                <a:schemeClr val="bg1"/>
              </a:solidFill>
              <a:ea typeface="Verdana" panose="020B0604030504040204" pitchFamily="34" charset="0"/>
              <a:cs typeface="Arial" panose="020B0604020202020204" pitchFamily="34" charset="0"/>
            </a:endParaRPr>
          </a:p>
          <a:p>
            <a:pPr algn="ctr"/>
            <a:endParaRPr lang="en-US" sz="1200" b="1" dirty="0">
              <a:solidFill>
                <a:schemeClr val="bg1"/>
              </a:solidFill>
              <a:ea typeface="Verdana" panose="020B0604030504040204" pitchFamily="34" charset="0"/>
              <a:cs typeface="Arial" panose="020B0604020202020204" pitchFamily="34" charset="0"/>
            </a:endParaRPr>
          </a:p>
        </p:txBody>
      </p:sp>
      <p:sp>
        <p:nvSpPr>
          <p:cNvPr id="130" name="Rond diagonale hoek rechthoek 344">
            <a:extLst>
              <a:ext uri="{FF2B5EF4-FFF2-40B4-BE49-F238E27FC236}">
                <a16:creationId xmlns:a16="http://schemas.microsoft.com/office/drawing/2014/main" id="{5E779DF0-C502-459D-A8C0-A24D3E5CA423}"/>
              </a:ext>
            </a:extLst>
          </p:cNvPr>
          <p:cNvSpPr>
            <a:spLocks noChangeAspect="1"/>
          </p:cNvSpPr>
          <p:nvPr/>
        </p:nvSpPr>
        <p:spPr>
          <a:xfrm>
            <a:off x="10253964" y="5681387"/>
            <a:ext cx="826498" cy="297838"/>
          </a:xfrm>
          <a:prstGeom prst="round2DiagRect">
            <a:avLst>
              <a:gd name="adj1" fmla="val 21958"/>
              <a:gd name="adj2" fmla="val 0"/>
            </a:avLst>
          </a:prstGeom>
          <a:solidFill>
            <a:srgbClr val="99003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1200" b="1" dirty="0">
              <a:solidFill>
                <a:schemeClr val="bg1"/>
              </a:solidFill>
              <a:ea typeface="Verdana" panose="020B0604030504040204" pitchFamily="34" charset="0"/>
              <a:cs typeface="Arial" panose="020B0604020202020204" pitchFamily="34" charset="0"/>
            </a:endParaRPr>
          </a:p>
          <a:p>
            <a:pPr algn="ctr"/>
            <a:endParaRPr lang="en-US" sz="1200" b="1" dirty="0">
              <a:solidFill>
                <a:schemeClr val="bg1"/>
              </a:solidFill>
              <a:ea typeface="Verdana" panose="020B0604030504040204" pitchFamily="34" charset="0"/>
              <a:cs typeface="Arial" panose="020B0604020202020204" pitchFamily="34" charset="0"/>
            </a:endParaRPr>
          </a:p>
        </p:txBody>
      </p:sp>
      <p:sp>
        <p:nvSpPr>
          <p:cNvPr id="131" name="Rond diagonale hoek rechthoek 344">
            <a:extLst>
              <a:ext uri="{FF2B5EF4-FFF2-40B4-BE49-F238E27FC236}">
                <a16:creationId xmlns:a16="http://schemas.microsoft.com/office/drawing/2014/main" id="{BE283D10-3A1B-4C71-A340-EB2BEA0EC7C4}"/>
              </a:ext>
            </a:extLst>
          </p:cNvPr>
          <p:cNvSpPr>
            <a:spLocks noChangeAspect="1"/>
          </p:cNvSpPr>
          <p:nvPr/>
        </p:nvSpPr>
        <p:spPr>
          <a:xfrm>
            <a:off x="10272517" y="5315778"/>
            <a:ext cx="807945" cy="297838"/>
          </a:xfrm>
          <a:prstGeom prst="round2DiagRect">
            <a:avLst>
              <a:gd name="adj1" fmla="val 21958"/>
              <a:gd name="adj2" fmla="val 0"/>
            </a:avLst>
          </a:prstGeom>
          <a:solidFill>
            <a:srgbClr val="99003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1200" b="1" dirty="0">
              <a:solidFill>
                <a:schemeClr val="bg1"/>
              </a:solidFill>
              <a:ea typeface="Verdana" panose="020B0604030504040204" pitchFamily="34" charset="0"/>
              <a:cs typeface="Arial" panose="020B0604020202020204" pitchFamily="34" charset="0"/>
            </a:endParaRPr>
          </a:p>
          <a:p>
            <a:pPr algn="ctr"/>
            <a:endParaRPr lang="en-US" sz="1200" b="1" dirty="0">
              <a:solidFill>
                <a:schemeClr val="bg1"/>
              </a:solidFill>
              <a:ea typeface="Verdana" panose="020B0604030504040204" pitchFamily="34" charset="0"/>
              <a:cs typeface="Arial" panose="020B0604020202020204" pitchFamily="34" charset="0"/>
            </a:endParaRPr>
          </a:p>
        </p:txBody>
      </p:sp>
      <p:sp>
        <p:nvSpPr>
          <p:cNvPr id="132" name="Rectangle 131">
            <a:extLst>
              <a:ext uri="{FF2B5EF4-FFF2-40B4-BE49-F238E27FC236}">
                <a16:creationId xmlns:a16="http://schemas.microsoft.com/office/drawing/2014/main" id="{3406CCB9-82F5-4EB9-9038-6026477BF2A9}"/>
              </a:ext>
            </a:extLst>
          </p:cNvPr>
          <p:cNvSpPr/>
          <p:nvPr/>
        </p:nvSpPr>
        <p:spPr>
          <a:xfrm>
            <a:off x="10114725" y="4968616"/>
            <a:ext cx="1086239" cy="276999"/>
          </a:xfrm>
          <a:prstGeom prst="rect">
            <a:avLst/>
          </a:prstGeom>
        </p:spPr>
        <p:txBody>
          <a:bodyPr wrap="square">
            <a:spAutoFit/>
          </a:bodyPr>
          <a:lstStyle/>
          <a:p>
            <a:pPr algn="ctr"/>
            <a:r>
              <a:rPr lang="en-US" sz="1200" b="1" dirty="0">
                <a:solidFill>
                  <a:schemeClr val="bg1"/>
                </a:solidFill>
                <a:ea typeface="Verdana" panose="020B0604030504040204" pitchFamily="34" charset="0"/>
                <a:cs typeface="Arial" panose="020B0604020202020204" pitchFamily="34" charset="0"/>
              </a:rPr>
              <a:t>2.5% </a:t>
            </a:r>
            <a:r>
              <a:rPr lang="en-US" sz="1000" b="1" dirty="0">
                <a:solidFill>
                  <a:schemeClr val="bg1"/>
                </a:solidFill>
                <a:ea typeface="Verdana" panose="020B0604030504040204" pitchFamily="34" charset="0"/>
                <a:cs typeface="Arial" panose="020B0604020202020204" pitchFamily="34" charset="0"/>
              </a:rPr>
              <a:t>(36)</a:t>
            </a:r>
          </a:p>
        </p:txBody>
      </p:sp>
      <p:sp>
        <p:nvSpPr>
          <p:cNvPr id="133" name="TextBox 132">
            <a:extLst>
              <a:ext uri="{FF2B5EF4-FFF2-40B4-BE49-F238E27FC236}">
                <a16:creationId xmlns:a16="http://schemas.microsoft.com/office/drawing/2014/main" id="{D081D623-7033-4113-AA77-16A12032AF0C}"/>
              </a:ext>
            </a:extLst>
          </p:cNvPr>
          <p:cNvSpPr txBox="1"/>
          <p:nvPr/>
        </p:nvSpPr>
        <p:spPr>
          <a:xfrm>
            <a:off x="9274265" y="5623139"/>
            <a:ext cx="1067818" cy="430887"/>
          </a:xfrm>
          <a:prstGeom prst="rect">
            <a:avLst/>
          </a:prstGeom>
          <a:noFill/>
        </p:spPr>
        <p:txBody>
          <a:bodyPr wrap="square" rtlCol="0">
            <a:spAutoFit/>
          </a:bodyPr>
          <a:lstStyle/>
          <a:p>
            <a:pPr algn="ctr"/>
            <a:r>
              <a:rPr lang="en-GB" sz="1100" b="1" dirty="0">
                <a:cs typeface="Arial" panose="020B0604020202020204" pitchFamily="34" charset="0"/>
              </a:rPr>
              <a:t>Other sexual orientation</a:t>
            </a:r>
            <a:endParaRPr lang="en-GB" sz="1050" b="1" dirty="0">
              <a:cs typeface="Arial" panose="020B0604020202020204" pitchFamily="34" charset="0"/>
            </a:endParaRPr>
          </a:p>
        </p:txBody>
      </p:sp>
      <p:sp>
        <p:nvSpPr>
          <p:cNvPr id="134" name="Rectangle 133">
            <a:extLst>
              <a:ext uri="{FF2B5EF4-FFF2-40B4-BE49-F238E27FC236}">
                <a16:creationId xmlns:a16="http://schemas.microsoft.com/office/drawing/2014/main" id="{8242A224-B016-40C9-9EDA-1E92C97F70D2}"/>
              </a:ext>
            </a:extLst>
          </p:cNvPr>
          <p:cNvSpPr/>
          <p:nvPr/>
        </p:nvSpPr>
        <p:spPr>
          <a:xfrm>
            <a:off x="10114725" y="5322189"/>
            <a:ext cx="1086239" cy="276999"/>
          </a:xfrm>
          <a:prstGeom prst="rect">
            <a:avLst/>
          </a:prstGeom>
        </p:spPr>
        <p:txBody>
          <a:bodyPr wrap="square">
            <a:spAutoFit/>
          </a:bodyPr>
          <a:lstStyle/>
          <a:p>
            <a:pPr algn="ctr"/>
            <a:r>
              <a:rPr lang="en-US" sz="1200" b="1" dirty="0">
                <a:solidFill>
                  <a:schemeClr val="bg1"/>
                </a:solidFill>
                <a:ea typeface="Verdana" panose="020B0604030504040204" pitchFamily="34" charset="0"/>
                <a:cs typeface="Arial" panose="020B0604020202020204" pitchFamily="34" charset="0"/>
              </a:rPr>
              <a:t>2.1% </a:t>
            </a:r>
            <a:r>
              <a:rPr lang="en-US" sz="1000" b="1" dirty="0">
                <a:solidFill>
                  <a:schemeClr val="bg1"/>
                </a:solidFill>
                <a:ea typeface="Verdana" panose="020B0604030504040204" pitchFamily="34" charset="0"/>
                <a:cs typeface="Arial" panose="020B0604020202020204" pitchFamily="34" charset="0"/>
              </a:rPr>
              <a:t>(31)</a:t>
            </a:r>
          </a:p>
        </p:txBody>
      </p:sp>
      <p:sp>
        <p:nvSpPr>
          <p:cNvPr id="135" name="Rectangle 134">
            <a:extLst>
              <a:ext uri="{FF2B5EF4-FFF2-40B4-BE49-F238E27FC236}">
                <a16:creationId xmlns:a16="http://schemas.microsoft.com/office/drawing/2014/main" id="{8DD7570C-BFF4-4539-B84D-7CDA6E0B54F8}"/>
              </a:ext>
            </a:extLst>
          </p:cNvPr>
          <p:cNvSpPr/>
          <p:nvPr/>
        </p:nvSpPr>
        <p:spPr>
          <a:xfrm>
            <a:off x="10133704" y="5696837"/>
            <a:ext cx="1086239" cy="276999"/>
          </a:xfrm>
          <a:prstGeom prst="rect">
            <a:avLst/>
          </a:prstGeom>
        </p:spPr>
        <p:txBody>
          <a:bodyPr wrap="square">
            <a:spAutoFit/>
          </a:bodyPr>
          <a:lstStyle/>
          <a:p>
            <a:pPr algn="ctr"/>
            <a:r>
              <a:rPr lang="en-US" sz="1200" b="1" dirty="0">
                <a:solidFill>
                  <a:schemeClr val="bg1"/>
                </a:solidFill>
                <a:ea typeface="Verdana" panose="020B0604030504040204" pitchFamily="34" charset="0"/>
                <a:cs typeface="Arial" panose="020B0604020202020204" pitchFamily="34" charset="0"/>
              </a:rPr>
              <a:t>0.6% </a:t>
            </a:r>
            <a:r>
              <a:rPr lang="en-US" sz="1000" b="1" dirty="0">
                <a:solidFill>
                  <a:schemeClr val="bg1"/>
                </a:solidFill>
                <a:ea typeface="Verdana" panose="020B0604030504040204" pitchFamily="34" charset="0"/>
                <a:cs typeface="Arial" panose="020B0604020202020204" pitchFamily="34" charset="0"/>
              </a:rPr>
              <a:t>(8)</a:t>
            </a:r>
          </a:p>
        </p:txBody>
      </p:sp>
      <p:sp>
        <p:nvSpPr>
          <p:cNvPr id="136" name="TextBox 135">
            <a:extLst>
              <a:ext uri="{FF2B5EF4-FFF2-40B4-BE49-F238E27FC236}">
                <a16:creationId xmlns:a16="http://schemas.microsoft.com/office/drawing/2014/main" id="{9DA05CDD-6795-423D-8EFD-959C0B0B2083}"/>
              </a:ext>
            </a:extLst>
          </p:cNvPr>
          <p:cNvSpPr txBox="1"/>
          <p:nvPr/>
        </p:nvSpPr>
        <p:spPr>
          <a:xfrm>
            <a:off x="10232735" y="2894282"/>
            <a:ext cx="791774" cy="261610"/>
          </a:xfrm>
          <a:prstGeom prst="rect">
            <a:avLst/>
          </a:prstGeom>
          <a:noFill/>
        </p:spPr>
        <p:txBody>
          <a:bodyPr wrap="square" rtlCol="0">
            <a:spAutoFit/>
          </a:bodyPr>
          <a:lstStyle/>
          <a:p>
            <a:pPr algn="ctr"/>
            <a:r>
              <a:rPr lang="en-GB" sz="1100" b="1" dirty="0">
                <a:cs typeface="Arial" panose="020B0604020202020204" pitchFamily="34" charset="0"/>
              </a:rPr>
              <a:t>Disability</a:t>
            </a:r>
          </a:p>
        </p:txBody>
      </p:sp>
      <p:sp>
        <p:nvSpPr>
          <p:cNvPr id="137" name="TextBox 136">
            <a:extLst>
              <a:ext uri="{FF2B5EF4-FFF2-40B4-BE49-F238E27FC236}">
                <a16:creationId xmlns:a16="http://schemas.microsoft.com/office/drawing/2014/main" id="{C1F126EC-6100-4702-8910-D8D7F9E97A1C}"/>
              </a:ext>
            </a:extLst>
          </p:cNvPr>
          <p:cNvSpPr txBox="1"/>
          <p:nvPr/>
        </p:nvSpPr>
        <p:spPr>
          <a:xfrm>
            <a:off x="10235549" y="3325790"/>
            <a:ext cx="791774" cy="430887"/>
          </a:xfrm>
          <a:prstGeom prst="rect">
            <a:avLst/>
          </a:prstGeom>
          <a:noFill/>
        </p:spPr>
        <p:txBody>
          <a:bodyPr wrap="square" rtlCol="0">
            <a:spAutoFit/>
          </a:bodyPr>
          <a:lstStyle/>
          <a:p>
            <a:pPr algn="ctr"/>
            <a:r>
              <a:rPr lang="en-GB" sz="1100" b="1" dirty="0">
                <a:cs typeface="Arial" panose="020B0604020202020204" pitchFamily="34" charset="0"/>
              </a:rPr>
              <a:t>No</a:t>
            </a:r>
          </a:p>
          <a:p>
            <a:pPr algn="ctr"/>
            <a:r>
              <a:rPr lang="en-GB" sz="1100" b="1" dirty="0">
                <a:cs typeface="Arial" panose="020B0604020202020204" pitchFamily="34" charset="0"/>
              </a:rPr>
              <a:t>Disability</a:t>
            </a:r>
          </a:p>
        </p:txBody>
      </p:sp>
      <p:sp>
        <p:nvSpPr>
          <p:cNvPr id="148" name="Rectangle 147">
            <a:extLst>
              <a:ext uri="{FF2B5EF4-FFF2-40B4-BE49-F238E27FC236}">
                <a16:creationId xmlns:a16="http://schemas.microsoft.com/office/drawing/2014/main" id="{5BF2FA12-C4CB-4DB5-867B-ECE59C09F847}"/>
              </a:ext>
            </a:extLst>
          </p:cNvPr>
          <p:cNvSpPr/>
          <p:nvPr/>
        </p:nvSpPr>
        <p:spPr>
          <a:xfrm>
            <a:off x="5139983" y="5020294"/>
            <a:ext cx="1669623" cy="600164"/>
          </a:xfrm>
          <a:prstGeom prst="rect">
            <a:avLst/>
          </a:prstGeom>
          <a:solidFill>
            <a:schemeClr val="tx1">
              <a:lumMod val="50000"/>
              <a:lumOff val="50000"/>
            </a:schemeClr>
          </a:solidFill>
        </p:spPr>
        <p:txBody>
          <a:bodyPr wrap="square">
            <a:spAutoFit/>
          </a:bodyPr>
          <a:lstStyle/>
          <a:p>
            <a:pPr algn="ctr">
              <a:defRPr sz="1400" b="1" i="0" u="none" strike="noStrike" kern="1200" spc="0" baseline="0">
                <a:solidFill>
                  <a:prstClr val="black"/>
                </a:solidFill>
                <a:latin typeface="Arial" panose="020B0604020202020204" pitchFamily="34" charset="0"/>
                <a:ea typeface="+mn-ea"/>
                <a:cs typeface="Arial" panose="020B0604020202020204" pitchFamily="34" charset="0"/>
              </a:defRPr>
            </a:pPr>
            <a:r>
              <a:rPr lang="en-GB" sz="1100" b="1" dirty="0">
                <a:solidFill>
                  <a:schemeClr val="bg1"/>
                </a:solidFill>
              </a:rPr>
              <a:t>Are you completing this survey as (n=1,581)</a:t>
            </a:r>
          </a:p>
        </p:txBody>
      </p:sp>
      <p:graphicFrame>
        <p:nvGraphicFramePr>
          <p:cNvPr id="149" name="Table 148">
            <a:extLst>
              <a:ext uri="{FF2B5EF4-FFF2-40B4-BE49-F238E27FC236}">
                <a16:creationId xmlns:a16="http://schemas.microsoft.com/office/drawing/2014/main" id="{7036B2C8-1940-4401-8BBA-63B47C7852DF}"/>
              </a:ext>
            </a:extLst>
          </p:cNvPr>
          <p:cNvGraphicFramePr>
            <a:graphicFrameLocks noGrp="1"/>
          </p:cNvGraphicFramePr>
          <p:nvPr>
            <p:extLst>
              <p:ext uri="{D42A27DB-BD31-4B8C-83A1-F6EECF244321}">
                <p14:modId xmlns:p14="http://schemas.microsoft.com/office/powerpoint/2010/main" val="3929922778"/>
              </p:ext>
            </p:extLst>
          </p:nvPr>
        </p:nvGraphicFramePr>
        <p:xfrm>
          <a:off x="5165584" y="5655688"/>
          <a:ext cx="1796022" cy="1030543"/>
        </p:xfrm>
        <a:graphic>
          <a:graphicData uri="http://schemas.openxmlformats.org/drawingml/2006/table">
            <a:tbl>
              <a:tblPr>
                <a:tableStyleId>{5C22544A-7EE6-4342-B048-85BDC9FD1C3A}</a:tableStyleId>
              </a:tblPr>
              <a:tblGrid>
                <a:gridCol w="936638">
                  <a:extLst>
                    <a:ext uri="{9D8B030D-6E8A-4147-A177-3AD203B41FA5}">
                      <a16:colId xmlns:a16="http://schemas.microsoft.com/office/drawing/2014/main" val="987962573"/>
                    </a:ext>
                  </a:extLst>
                </a:gridCol>
                <a:gridCol w="859384">
                  <a:extLst>
                    <a:ext uri="{9D8B030D-6E8A-4147-A177-3AD203B41FA5}">
                      <a16:colId xmlns:a16="http://schemas.microsoft.com/office/drawing/2014/main" val="4013751936"/>
                    </a:ext>
                  </a:extLst>
                </a:gridCol>
              </a:tblGrid>
              <a:tr h="218783">
                <a:tc>
                  <a:txBody>
                    <a:bodyPr/>
                    <a:lstStyle/>
                    <a:p>
                      <a:pPr algn="l" fontAlgn="b">
                        <a:lnSpc>
                          <a:spcPct val="100000"/>
                        </a:lnSpc>
                      </a:pPr>
                      <a:r>
                        <a:rPr lang="en-GB" sz="1100" b="1" u="none" strike="noStrike" dirty="0">
                          <a:solidFill>
                            <a:srgbClr val="990033"/>
                          </a:solidFill>
                          <a:effectLst/>
                        </a:rPr>
                        <a:t>An individual</a:t>
                      </a: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lnSpc>
                          <a:spcPct val="100000"/>
                        </a:lnSpc>
                      </a:pPr>
                      <a:r>
                        <a:rPr lang="en-GB" sz="1100" u="none" strike="noStrike" dirty="0">
                          <a:effectLst/>
                        </a:rPr>
                        <a:t>96.3% (1,523)</a:t>
                      </a:r>
                      <a:endParaRPr lang="en-GB" sz="1100" b="0" i="0" u="none" strike="noStrike" dirty="0">
                        <a:solidFill>
                          <a:srgbClr val="000000"/>
                        </a:solidFill>
                        <a:effectLst/>
                        <a:latin typeface="Calibri" panose="020F0502020204030204" pitchFamily="34"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14781526"/>
                  </a:ext>
                </a:extLst>
              </a:tr>
              <a:tr h="405880">
                <a:tc>
                  <a:txBody>
                    <a:bodyPr/>
                    <a:lstStyle/>
                    <a:p>
                      <a:pPr algn="l" fontAlgn="b">
                        <a:lnSpc>
                          <a:spcPct val="100000"/>
                        </a:lnSpc>
                      </a:pPr>
                      <a:r>
                        <a:rPr lang="en-GB" sz="1100" b="1" u="none" strike="noStrike" dirty="0">
                          <a:solidFill>
                            <a:srgbClr val="990033"/>
                          </a:solidFill>
                          <a:effectLst/>
                        </a:rPr>
                        <a:t>A public sector organisation</a:t>
                      </a:r>
                      <a:endParaRPr lang="en-GB" sz="1100" b="1" i="0" u="none" strike="noStrike" dirty="0">
                        <a:solidFill>
                          <a:srgbClr val="990033"/>
                        </a:solidFill>
                        <a:effectLst/>
                        <a:latin typeface="Calibri" panose="020F0502020204030204" pitchFamily="34"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lnSpc>
                          <a:spcPct val="100000"/>
                        </a:lnSpc>
                      </a:pPr>
                      <a:r>
                        <a:rPr lang="en-GB" sz="1100" u="none" strike="noStrike" dirty="0">
                          <a:effectLst/>
                        </a:rPr>
                        <a:t>3.0% (47)</a:t>
                      </a:r>
                      <a:endParaRPr lang="en-GB" sz="1100" b="0" i="0" u="none" strike="noStrike" dirty="0">
                        <a:solidFill>
                          <a:srgbClr val="000000"/>
                        </a:solidFill>
                        <a:effectLst/>
                        <a:latin typeface="Calibri" panose="020F0502020204030204" pitchFamily="34"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58887065"/>
                  </a:ext>
                </a:extLst>
              </a:tr>
              <a:tr h="405880">
                <a:tc>
                  <a:txBody>
                    <a:bodyPr/>
                    <a:lstStyle/>
                    <a:p>
                      <a:pPr algn="l" fontAlgn="b">
                        <a:lnSpc>
                          <a:spcPct val="100000"/>
                        </a:lnSpc>
                      </a:pPr>
                      <a:r>
                        <a:rPr lang="en-GB" sz="1100" b="1" u="none" strike="noStrike" dirty="0">
                          <a:solidFill>
                            <a:srgbClr val="990033"/>
                          </a:solidFill>
                          <a:effectLst/>
                        </a:rPr>
                        <a:t>A private sector organisation</a:t>
                      </a:r>
                      <a:endParaRPr lang="en-GB" sz="1100" b="1" i="0" u="none" strike="noStrike" dirty="0">
                        <a:solidFill>
                          <a:srgbClr val="990033"/>
                        </a:solidFill>
                        <a:effectLst/>
                        <a:latin typeface="Calibri" panose="020F0502020204030204" pitchFamily="34"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lnSpc>
                          <a:spcPct val="100000"/>
                        </a:lnSpc>
                      </a:pPr>
                      <a:r>
                        <a:rPr lang="en-GB" sz="1100" b="0" i="0" u="none" strike="noStrike" dirty="0">
                          <a:solidFill>
                            <a:srgbClr val="000000"/>
                          </a:solidFill>
                          <a:effectLst/>
                          <a:latin typeface="Calibri" panose="020F0502020204030204" pitchFamily="34" charset="0"/>
                        </a:rPr>
                        <a:t>0.7% (11)</a:t>
                      </a: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965690312"/>
                  </a:ext>
                </a:extLst>
              </a:tr>
            </a:tbl>
          </a:graphicData>
        </a:graphic>
      </p:graphicFrame>
      <p:sp>
        <p:nvSpPr>
          <p:cNvPr id="152" name="Rectangle 151">
            <a:extLst>
              <a:ext uri="{FF2B5EF4-FFF2-40B4-BE49-F238E27FC236}">
                <a16:creationId xmlns:a16="http://schemas.microsoft.com/office/drawing/2014/main" id="{23CAA5FC-1610-4D86-A89E-0FD8ACD9DD90}"/>
              </a:ext>
            </a:extLst>
          </p:cNvPr>
          <p:cNvSpPr/>
          <p:nvPr/>
        </p:nvSpPr>
        <p:spPr>
          <a:xfrm>
            <a:off x="3261927" y="5012577"/>
            <a:ext cx="1669599" cy="769441"/>
          </a:xfrm>
          <a:prstGeom prst="rect">
            <a:avLst/>
          </a:prstGeom>
          <a:solidFill>
            <a:schemeClr val="tx1">
              <a:lumMod val="50000"/>
              <a:lumOff val="50000"/>
            </a:schemeClr>
          </a:solidFill>
        </p:spPr>
        <p:txBody>
          <a:bodyPr wrap="square">
            <a:spAutoFit/>
          </a:bodyPr>
          <a:lstStyle/>
          <a:p>
            <a:pPr algn="ctr">
              <a:defRPr sz="1400" b="1" i="0" u="none" strike="noStrike" kern="1200" spc="0" baseline="0">
                <a:solidFill>
                  <a:prstClr val="black"/>
                </a:solidFill>
                <a:latin typeface="Arial" panose="020B0604020202020204" pitchFamily="34" charset="0"/>
                <a:ea typeface="+mn-ea"/>
                <a:cs typeface="Arial" panose="020B0604020202020204" pitchFamily="34" charset="0"/>
              </a:defRPr>
            </a:pPr>
            <a:r>
              <a:rPr lang="en-GB" sz="1100" b="1" dirty="0">
                <a:solidFill>
                  <a:schemeClr val="bg1"/>
                </a:solidFill>
              </a:rPr>
              <a:t>During the last 12 months have you been a victim of crime? (n=1,477)</a:t>
            </a:r>
          </a:p>
        </p:txBody>
      </p:sp>
      <p:graphicFrame>
        <p:nvGraphicFramePr>
          <p:cNvPr id="153" name="Table 152">
            <a:extLst>
              <a:ext uri="{FF2B5EF4-FFF2-40B4-BE49-F238E27FC236}">
                <a16:creationId xmlns:a16="http://schemas.microsoft.com/office/drawing/2014/main" id="{65C372B9-3126-4F64-AD3E-0E7CA1EB09F6}"/>
              </a:ext>
            </a:extLst>
          </p:cNvPr>
          <p:cNvGraphicFramePr>
            <a:graphicFrameLocks noGrp="1"/>
          </p:cNvGraphicFramePr>
          <p:nvPr>
            <p:extLst>
              <p:ext uri="{D42A27DB-BD31-4B8C-83A1-F6EECF244321}">
                <p14:modId xmlns:p14="http://schemas.microsoft.com/office/powerpoint/2010/main" val="685278941"/>
              </p:ext>
            </p:extLst>
          </p:nvPr>
        </p:nvGraphicFramePr>
        <p:xfrm>
          <a:off x="3274472" y="5872082"/>
          <a:ext cx="1511630" cy="883564"/>
        </p:xfrm>
        <a:graphic>
          <a:graphicData uri="http://schemas.openxmlformats.org/drawingml/2006/table">
            <a:tbl>
              <a:tblPr>
                <a:tableStyleId>{5C22544A-7EE6-4342-B048-85BDC9FD1C3A}</a:tableStyleId>
              </a:tblPr>
              <a:tblGrid>
                <a:gridCol w="608758">
                  <a:extLst>
                    <a:ext uri="{9D8B030D-6E8A-4147-A177-3AD203B41FA5}">
                      <a16:colId xmlns:a16="http://schemas.microsoft.com/office/drawing/2014/main" val="1685882911"/>
                    </a:ext>
                  </a:extLst>
                </a:gridCol>
                <a:gridCol w="902872">
                  <a:extLst>
                    <a:ext uri="{9D8B030D-6E8A-4147-A177-3AD203B41FA5}">
                      <a16:colId xmlns:a16="http://schemas.microsoft.com/office/drawing/2014/main" val="226286558"/>
                    </a:ext>
                  </a:extLst>
                </a:gridCol>
              </a:tblGrid>
              <a:tr h="270967">
                <a:tc>
                  <a:txBody>
                    <a:bodyPr/>
                    <a:lstStyle/>
                    <a:p>
                      <a:pPr algn="l" fontAlgn="b"/>
                      <a:r>
                        <a:rPr lang="en-GB" sz="1100" b="1" u="none" strike="noStrike" dirty="0">
                          <a:solidFill>
                            <a:srgbClr val="990033"/>
                          </a:solidFill>
                          <a:effectLst/>
                        </a:rPr>
                        <a:t>No</a:t>
                      </a:r>
                      <a:endParaRPr lang="en-GB" sz="1100" b="1" i="0" u="none" strike="noStrike" dirty="0">
                        <a:solidFill>
                          <a:srgbClr val="990033"/>
                        </a:solidFill>
                        <a:effectLst/>
                        <a:latin typeface="Calibri" panose="020F0502020204030204" pitchFamily="34" charset="0"/>
                      </a:endParaRPr>
                    </a:p>
                  </a:txBody>
                  <a:tcPr marL="6350" marR="6350" marT="635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u="none" strike="noStrike" dirty="0">
                          <a:effectLst/>
                        </a:rPr>
                        <a:t>77.5% (1,144)</a:t>
                      </a:r>
                      <a:endParaRPr lang="en-GB" sz="1100" b="0" i="0" u="none" strike="noStrike" dirty="0">
                        <a:solidFill>
                          <a:srgbClr val="000000"/>
                        </a:solidFill>
                        <a:effectLst/>
                        <a:latin typeface="Calibri" panose="020F0502020204030204" pitchFamily="34" charset="0"/>
                      </a:endParaRPr>
                    </a:p>
                  </a:txBody>
                  <a:tcPr marL="6350" marR="6350" marT="635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7886704"/>
                  </a:ext>
                </a:extLst>
              </a:tr>
              <a:tr h="270967">
                <a:tc>
                  <a:txBody>
                    <a:bodyPr/>
                    <a:lstStyle/>
                    <a:p>
                      <a:pPr algn="l" fontAlgn="b"/>
                      <a:r>
                        <a:rPr lang="en-GB" sz="1100" b="1" u="none" strike="noStrike" dirty="0">
                          <a:solidFill>
                            <a:srgbClr val="990033"/>
                          </a:solidFill>
                          <a:effectLst/>
                        </a:rPr>
                        <a:t>Yes</a:t>
                      </a:r>
                      <a:endParaRPr lang="en-GB" sz="1100" b="1" i="0" u="none" strike="noStrike" dirty="0">
                        <a:solidFill>
                          <a:srgbClr val="990033"/>
                        </a:solidFill>
                        <a:effectLst/>
                        <a:latin typeface="Calibri" panose="020F0502020204030204" pitchFamily="34" charset="0"/>
                      </a:endParaRPr>
                    </a:p>
                  </a:txBody>
                  <a:tcPr marL="6350" marR="6350" marT="635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u="none" strike="noStrike" dirty="0">
                          <a:effectLst/>
                        </a:rPr>
                        <a:t>14.1% (208)</a:t>
                      </a:r>
                      <a:endParaRPr lang="en-GB" sz="1100" b="0" i="0" u="none" strike="noStrike" dirty="0">
                        <a:solidFill>
                          <a:srgbClr val="000000"/>
                        </a:solidFill>
                        <a:effectLst/>
                        <a:latin typeface="Calibri" panose="020F0502020204030204" pitchFamily="34" charset="0"/>
                      </a:endParaRPr>
                    </a:p>
                  </a:txBody>
                  <a:tcPr marL="6350" marR="6350" marT="635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89260213"/>
                  </a:ext>
                </a:extLst>
              </a:tr>
              <a:tr h="295017">
                <a:tc>
                  <a:txBody>
                    <a:bodyPr/>
                    <a:lstStyle/>
                    <a:p>
                      <a:pPr algn="l" fontAlgn="b"/>
                      <a:r>
                        <a:rPr lang="en-GB" sz="1100" b="1" u="none" strike="noStrike" dirty="0">
                          <a:solidFill>
                            <a:srgbClr val="990033"/>
                          </a:solidFill>
                          <a:effectLst/>
                        </a:rPr>
                        <a:t>Prefer not to say</a:t>
                      </a:r>
                      <a:endParaRPr lang="en-GB" sz="1100" b="1" i="0" u="none" strike="noStrike" dirty="0">
                        <a:solidFill>
                          <a:srgbClr val="990033"/>
                        </a:solidFill>
                        <a:effectLst/>
                        <a:latin typeface="Calibri" panose="020F0502020204030204" pitchFamily="34" charset="0"/>
                      </a:endParaRPr>
                    </a:p>
                  </a:txBody>
                  <a:tcPr marL="6350" marR="6350" marT="635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u="none" strike="noStrike" dirty="0">
                          <a:effectLst/>
                        </a:rPr>
                        <a:t>8.5% (125)</a:t>
                      </a:r>
                      <a:endParaRPr lang="en-GB" sz="1100" b="0" i="0" u="none" strike="noStrike" dirty="0">
                        <a:solidFill>
                          <a:srgbClr val="000000"/>
                        </a:solidFill>
                        <a:effectLst/>
                        <a:latin typeface="Calibri" panose="020F0502020204030204" pitchFamily="34" charset="0"/>
                      </a:endParaRPr>
                    </a:p>
                  </a:txBody>
                  <a:tcPr marL="6350" marR="6350" marT="635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56174920"/>
                  </a:ext>
                </a:extLst>
              </a:tr>
            </a:tbl>
          </a:graphicData>
        </a:graphic>
      </p:graphicFrame>
      <p:grpSp>
        <p:nvGrpSpPr>
          <p:cNvPr id="154" name="Group 153">
            <a:extLst>
              <a:ext uri="{FF2B5EF4-FFF2-40B4-BE49-F238E27FC236}">
                <a16:creationId xmlns:a16="http://schemas.microsoft.com/office/drawing/2014/main" id="{398998E0-6A9C-4FAE-89BB-2C0072AB9545}"/>
              </a:ext>
            </a:extLst>
          </p:cNvPr>
          <p:cNvGrpSpPr/>
          <p:nvPr/>
        </p:nvGrpSpPr>
        <p:grpSpPr>
          <a:xfrm>
            <a:off x="79657" y="5016502"/>
            <a:ext cx="3226940" cy="1907969"/>
            <a:chOff x="-34214" y="631624"/>
            <a:chExt cx="3368796" cy="3428751"/>
          </a:xfrm>
          <a:solidFill>
            <a:srgbClr val="FFE1E8"/>
          </a:solidFill>
        </p:grpSpPr>
        <p:sp>
          <p:nvSpPr>
            <p:cNvPr id="155" name="Rectangle 154">
              <a:extLst>
                <a:ext uri="{FF2B5EF4-FFF2-40B4-BE49-F238E27FC236}">
                  <a16:creationId xmlns:a16="http://schemas.microsoft.com/office/drawing/2014/main" id="{057DCDD3-9D5F-46F6-8010-F334D9E03652}"/>
                </a:ext>
              </a:extLst>
            </p:cNvPr>
            <p:cNvSpPr/>
            <p:nvPr/>
          </p:nvSpPr>
          <p:spPr>
            <a:xfrm>
              <a:off x="-34214" y="870671"/>
              <a:ext cx="3368796" cy="3189704"/>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56" name="Rectangle 155">
              <a:extLst>
                <a:ext uri="{FF2B5EF4-FFF2-40B4-BE49-F238E27FC236}">
                  <a16:creationId xmlns:a16="http://schemas.microsoft.com/office/drawing/2014/main" id="{5F495E69-1A1A-40A3-A526-BCAA8A18D56C}"/>
                </a:ext>
              </a:extLst>
            </p:cNvPr>
            <p:cNvSpPr/>
            <p:nvPr/>
          </p:nvSpPr>
          <p:spPr>
            <a:xfrm>
              <a:off x="-34214" y="631624"/>
              <a:ext cx="3128738" cy="1099806"/>
            </a:xfrm>
            <a:prstGeom prst="rect">
              <a:avLst/>
            </a:prstGeom>
            <a:solidFill>
              <a:schemeClr val="tx1">
                <a:lumMod val="50000"/>
                <a:lumOff val="50000"/>
              </a:schemeClr>
            </a:solidFill>
            <a:ln>
              <a:noFill/>
            </a:ln>
          </p:spPr>
          <p:txBody>
            <a:bodyPr wrap="square">
              <a:spAutoFit/>
            </a:bodyPr>
            <a:lstStyle/>
            <a:p>
              <a:pPr algn="ctr">
                <a:defRPr sz="1400" b="1" i="0" u="none" strike="noStrike" kern="1200" spc="0" baseline="0">
                  <a:solidFill>
                    <a:prstClr val="black"/>
                  </a:solidFill>
                  <a:latin typeface="Arial" panose="020B0604020202020204" pitchFamily="34" charset="0"/>
                  <a:ea typeface="+mn-ea"/>
                  <a:cs typeface="Arial" panose="020B0604020202020204" pitchFamily="34" charset="0"/>
                </a:defRPr>
              </a:pPr>
              <a:r>
                <a:rPr lang="en-GB" sz="1100" u="none" strike="noStrike" dirty="0">
                  <a:solidFill>
                    <a:schemeClr val="bg1"/>
                  </a:solidFill>
                  <a:effectLst/>
                </a:rPr>
                <a:t>Do you work for Northamptonshire Police, PFCC or Northamptonshire Fire and Rescue Service?</a:t>
              </a:r>
              <a:r>
                <a:rPr lang="en-GB" sz="1100" b="1" dirty="0">
                  <a:solidFill>
                    <a:schemeClr val="bg1"/>
                  </a:solidFill>
                </a:rPr>
                <a:t> (n=1,479)</a:t>
              </a:r>
            </a:p>
          </p:txBody>
        </p:sp>
      </p:grpSp>
      <p:graphicFrame>
        <p:nvGraphicFramePr>
          <p:cNvPr id="157" name="Table 156">
            <a:extLst>
              <a:ext uri="{FF2B5EF4-FFF2-40B4-BE49-F238E27FC236}">
                <a16:creationId xmlns:a16="http://schemas.microsoft.com/office/drawing/2014/main" id="{20CCC102-E693-4095-B52C-417AD42CEE59}"/>
              </a:ext>
            </a:extLst>
          </p:cNvPr>
          <p:cNvGraphicFramePr>
            <a:graphicFrameLocks noGrp="1"/>
          </p:cNvGraphicFramePr>
          <p:nvPr>
            <p:extLst>
              <p:ext uri="{D42A27DB-BD31-4B8C-83A1-F6EECF244321}">
                <p14:modId xmlns:p14="http://schemas.microsoft.com/office/powerpoint/2010/main" val="498749918"/>
              </p:ext>
            </p:extLst>
          </p:nvPr>
        </p:nvGraphicFramePr>
        <p:xfrm>
          <a:off x="119011" y="5674437"/>
          <a:ext cx="2910137" cy="1047180"/>
        </p:xfrm>
        <a:graphic>
          <a:graphicData uri="http://schemas.openxmlformats.org/drawingml/2006/table">
            <a:tbl>
              <a:tblPr>
                <a:tableStyleId>{5C22544A-7EE6-4342-B048-85BDC9FD1C3A}</a:tableStyleId>
              </a:tblPr>
              <a:tblGrid>
                <a:gridCol w="2077928">
                  <a:extLst>
                    <a:ext uri="{9D8B030D-6E8A-4147-A177-3AD203B41FA5}">
                      <a16:colId xmlns:a16="http://schemas.microsoft.com/office/drawing/2014/main" val="2466085193"/>
                    </a:ext>
                  </a:extLst>
                </a:gridCol>
                <a:gridCol w="832209">
                  <a:extLst>
                    <a:ext uri="{9D8B030D-6E8A-4147-A177-3AD203B41FA5}">
                      <a16:colId xmlns:a16="http://schemas.microsoft.com/office/drawing/2014/main" val="3516039654"/>
                    </a:ext>
                  </a:extLst>
                </a:gridCol>
              </a:tblGrid>
              <a:tr h="209436">
                <a:tc>
                  <a:txBody>
                    <a:bodyPr/>
                    <a:lstStyle/>
                    <a:p>
                      <a:pPr algn="l" fontAlgn="b"/>
                      <a:r>
                        <a:rPr lang="en-GB" sz="1100" b="1" u="none" strike="noStrike" dirty="0">
                          <a:solidFill>
                            <a:srgbClr val="990033"/>
                          </a:solidFill>
                          <a:effectLst/>
                        </a:rPr>
                        <a:t>No</a:t>
                      </a:r>
                      <a:endParaRPr lang="en-GB" sz="1100" b="1" i="0" u="none" strike="noStrike" dirty="0">
                        <a:solidFill>
                          <a:srgbClr val="990033"/>
                        </a:solidFill>
                        <a:effectLst/>
                        <a:latin typeface="Calibri" panose="020F0502020204030204" pitchFamily="34"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100" u="none" strike="noStrike" dirty="0">
                          <a:effectLst/>
                        </a:rPr>
                        <a:t>83.2% (1,231)</a:t>
                      </a:r>
                      <a:endParaRPr lang="en-GB" sz="1100" b="0" i="0" u="none" strike="noStrike" dirty="0">
                        <a:solidFill>
                          <a:srgbClr val="000000"/>
                        </a:solidFill>
                        <a:effectLst/>
                        <a:latin typeface="Calibri" panose="020F0502020204030204" pitchFamily="34"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98936368"/>
                  </a:ext>
                </a:extLst>
              </a:tr>
              <a:tr h="209436">
                <a:tc>
                  <a:txBody>
                    <a:bodyPr/>
                    <a:lstStyle/>
                    <a:p>
                      <a:pPr algn="l" fontAlgn="b"/>
                      <a:r>
                        <a:rPr lang="en-GB" sz="1100" b="1" u="none" strike="noStrike" dirty="0">
                          <a:solidFill>
                            <a:srgbClr val="990033"/>
                          </a:solidFill>
                          <a:effectLst/>
                        </a:rPr>
                        <a:t>Northamptonshire Police</a:t>
                      </a:r>
                      <a:endParaRPr lang="en-GB" sz="1100" b="1" i="0" u="none" strike="noStrike" dirty="0">
                        <a:solidFill>
                          <a:srgbClr val="990033"/>
                        </a:solidFill>
                        <a:effectLst/>
                        <a:latin typeface="Calibri" panose="020F0502020204030204" pitchFamily="34"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100" u="none" strike="noStrike" dirty="0">
                          <a:effectLst/>
                        </a:rPr>
                        <a:t>6.0% (89)</a:t>
                      </a:r>
                      <a:endParaRPr lang="en-GB" sz="1100" b="0" i="0" u="none" strike="noStrike" dirty="0">
                        <a:solidFill>
                          <a:srgbClr val="000000"/>
                        </a:solidFill>
                        <a:effectLst/>
                        <a:latin typeface="Calibri" panose="020F0502020204030204" pitchFamily="34"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420298351"/>
                  </a:ext>
                </a:extLst>
              </a:tr>
              <a:tr h="209436">
                <a:tc>
                  <a:txBody>
                    <a:bodyPr/>
                    <a:lstStyle/>
                    <a:p>
                      <a:pPr algn="l" fontAlgn="b"/>
                      <a:r>
                        <a:rPr lang="en-GB" sz="1100" b="1" i="0" u="none" strike="noStrike" dirty="0">
                          <a:solidFill>
                            <a:srgbClr val="990033"/>
                          </a:solidFill>
                          <a:effectLst/>
                          <a:latin typeface="Calibri" panose="020F0502020204030204" pitchFamily="34" charset="0"/>
                        </a:rPr>
                        <a:t>Northamptonshire Fire and Rescue</a:t>
                      </a: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100" b="0" i="0" u="none" strike="noStrike" dirty="0">
                          <a:solidFill>
                            <a:srgbClr val="000000"/>
                          </a:solidFill>
                          <a:effectLst/>
                          <a:latin typeface="Calibri" panose="020F0502020204030204" pitchFamily="34" charset="0"/>
                        </a:rPr>
                        <a:t>1.2% (18)</a:t>
                      </a: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59186107"/>
                  </a:ext>
                </a:extLst>
              </a:tr>
              <a:tr h="209436">
                <a:tc>
                  <a:txBody>
                    <a:bodyPr/>
                    <a:lstStyle/>
                    <a:p>
                      <a:pPr algn="l" fontAlgn="b"/>
                      <a:r>
                        <a:rPr lang="en-GB" sz="1100" b="1" i="0" u="none" strike="noStrike" dirty="0">
                          <a:solidFill>
                            <a:srgbClr val="990033"/>
                          </a:solidFill>
                          <a:effectLst/>
                          <a:latin typeface="Calibri" panose="020F0502020204030204" pitchFamily="34" charset="0"/>
                        </a:rPr>
                        <a:t>Northamptonshire PFCC</a:t>
                      </a: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100" u="none" strike="noStrike" dirty="0">
                          <a:effectLst/>
                        </a:rPr>
                        <a:t>1.1% (16)</a:t>
                      </a:r>
                      <a:endParaRPr lang="en-GB" sz="1100" b="0" i="0" u="none" strike="noStrike" dirty="0">
                        <a:solidFill>
                          <a:srgbClr val="000000"/>
                        </a:solidFill>
                        <a:effectLst/>
                        <a:latin typeface="Calibri" panose="020F0502020204030204" pitchFamily="34"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939657770"/>
                  </a:ext>
                </a:extLst>
              </a:tr>
              <a:tr h="209436">
                <a:tc>
                  <a:txBody>
                    <a:bodyPr/>
                    <a:lstStyle/>
                    <a:p>
                      <a:pPr algn="l" fontAlgn="b"/>
                      <a:r>
                        <a:rPr lang="en-GB" sz="1100" b="1" i="0" u="none" strike="noStrike" dirty="0">
                          <a:solidFill>
                            <a:srgbClr val="990033"/>
                          </a:solidFill>
                          <a:effectLst/>
                          <a:latin typeface="Calibri" panose="020F0502020204030204" pitchFamily="34" charset="0"/>
                        </a:rPr>
                        <a:t>Prefer not to say</a:t>
                      </a: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100" b="0" i="0" u="none" strike="noStrike" dirty="0">
                          <a:solidFill>
                            <a:srgbClr val="000000"/>
                          </a:solidFill>
                          <a:effectLst/>
                          <a:latin typeface="Calibri" panose="020F0502020204030204" pitchFamily="34" charset="0"/>
                        </a:rPr>
                        <a:t>8.5% (125)</a:t>
                      </a: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965539227"/>
                  </a:ext>
                </a:extLst>
              </a:tr>
            </a:tbl>
          </a:graphicData>
        </a:graphic>
      </p:graphicFrame>
      <p:sp>
        <p:nvSpPr>
          <p:cNvPr id="138" name="Rectangle 137">
            <a:extLst>
              <a:ext uri="{FF2B5EF4-FFF2-40B4-BE49-F238E27FC236}">
                <a16:creationId xmlns:a16="http://schemas.microsoft.com/office/drawing/2014/main" id="{0520E530-55D5-473B-B076-77081A8B5AC4}"/>
              </a:ext>
            </a:extLst>
          </p:cNvPr>
          <p:cNvSpPr/>
          <p:nvPr/>
        </p:nvSpPr>
        <p:spPr>
          <a:xfrm>
            <a:off x="105047" y="2534468"/>
            <a:ext cx="6377115" cy="279587"/>
          </a:xfrm>
          <a:prstGeom prst="rect">
            <a:avLst/>
          </a:prstGeom>
          <a:solidFill>
            <a:schemeClr val="tx1">
              <a:lumMod val="50000"/>
              <a:lumOff val="50000"/>
            </a:schemeClr>
          </a:solidFill>
        </p:spPr>
        <p:txBody>
          <a:bodyPr wrap="square">
            <a:spAutoFit/>
          </a:bodyPr>
          <a:lstStyle/>
          <a:p>
            <a:pPr algn="ctr">
              <a:defRPr sz="1400" b="1" i="0" u="none" strike="noStrike" kern="1200" spc="0" baseline="0">
                <a:solidFill>
                  <a:prstClr val="black"/>
                </a:solidFill>
                <a:latin typeface="Arial" panose="020B0604020202020204" pitchFamily="34" charset="0"/>
                <a:ea typeface="+mn-ea"/>
                <a:cs typeface="Arial" panose="020B0604020202020204" pitchFamily="34" charset="0"/>
              </a:defRPr>
            </a:pPr>
            <a:r>
              <a:rPr lang="en-GB" sz="1200" b="1" dirty="0">
                <a:solidFill>
                  <a:schemeClr val="bg1"/>
                </a:solidFill>
              </a:rPr>
              <a:t>Location of Participants (n=1,503)</a:t>
            </a:r>
          </a:p>
        </p:txBody>
      </p:sp>
      <p:sp>
        <p:nvSpPr>
          <p:cNvPr id="159" name="TextBox 158">
            <a:extLst>
              <a:ext uri="{FF2B5EF4-FFF2-40B4-BE49-F238E27FC236}">
                <a16:creationId xmlns:a16="http://schemas.microsoft.com/office/drawing/2014/main" id="{BBE295DC-4AB5-489A-B11B-7B6EBEE0274D}"/>
              </a:ext>
            </a:extLst>
          </p:cNvPr>
          <p:cNvSpPr txBox="1"/>
          <p:nvPr/>
        </p:nvSpPr>
        <p:spPr>
          <a:xfrm>
            <a:off x="4674575" y="2553160"/>
            <a:ext cx="1802082" cy="600164"/>
          </a:xfrm>
          <a:prstGeom prst="rect">
            <a:avLst/>
          </a:prstGeom>
          <a:solidFill>
            <a:schemeClr val="tx1">
              <a:lumMod val="50000"/>
              <a:lumOff val="50000"/>
            </a:schemeClr>
          </a:solidFill>
        </p:spPr>
        <p:txBody>
          <a:bodyPr wrap="square" rtlCol="0">
            <a:spAutoFit/>
          </a:bodyPr>
          <a:lstStyle/>
          <a:p>
            <a:pPr algn="ctr"/>
            <a:r>
              <a:rPr lang="en-GB" sz="1100" dirty="0">
                <a:solidFill>
                  <a:schemeClr val="bg1"/>
                </a:solidFill>
                <a:cs typeface="Arial" panose="020B0604020202020204" pitchFamily="34" charset="0"/>
              </a:rPr>
              <a:t>0.6% (9) said they do not live in Northamptonshire and 3.8% (57) said PNTS. </a:t>
            </a:r>
          </a:p>
        </p:txBody>
      </p:sp>
      <p:grpSp>
        <p:nvGrpSpPr>
          <p:cNvPr id="24" name="Groep 392">
            <a:extLst>
              <a:ext uri="{FF2B5EF4-FFF2-40B4-BE49-F238E27FC236}">
                <a16:creationId xmlns:a16="http://schemas.microsoft.com/office/drawing/2014/main" id="{A80CC3DD-2D62-5CF9-A4A5-E0B6B153B313}"/>
              </a:ext>
            </a:extLst>
          </p:cNvPr>
          <p:cNvGrpSpPr>
            <a:grpSpLocks noChangeAspect="1"/>
          </p:cNvGrpSpPr>
          <p:nvPr/>
        </p:nvGrpSpPr>
        <p:grpSpPr>
          <a:xfrm>
            <a:off x="11109923" y="1094523"/>
            <a:ext cx="549175" cy="802036"/>
            <a:chOff x="1619672" y="1830958"/>
            <a:chExt cx="1008112" cy="2156314"/>
          </a:xfrm>
        </p:grpSpPr>
        <p:sp>
          <p:nvSpPr>
            <p:cNvPr id="25" name="Afgeronde rechthoek 393">
              <a:extLst>
                <a:ext uri="{FF2B5EF4-FFF2-40B4-BE49-F238E27FC236}">
                  <a16:creationId xmlns:a16="http://schemas.microsoft.com/office/drawing/2014/main" id="{2D394E47-4896-2E9A-0294-A3512161617A}"/>
                </a:ext>
              </a:extLst>
            </p:cNvPr>
            <p:cNvSpPr/>
            <p:nvPr/>
          </p:nvSpPr>
          <p:spPr>
            <a:xfrm>
              <a:off x="1619672" y="1938970"/>
              <a:ext cx="1008112" cy="108012"/>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26" name="Rechthoek 394">
              <a:extLst>
                <a:ext uri="{FF2B5EF4-FFF2-40B4-BE49-F238E27FC236}">
                  <a16:creationId xmlns:a16="http://schemas.microsoft.com/office/drawing/2014/main" id="{F448D00A-6645-250B-3C81-5FD7CF08C04C}"/>
                </a:ext>
              </a:extLst>
            </p:cNvPr>
            <p:cNvSpPr/>
            <p:nvPr/>
          </p:nvSpPr>
          <p:spPr>
            <a:xfrm>
              <a:off x="1619672" y="2024844"/>
              <a:ext cx="1008112" cy="18362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27" name="Afgeronde rechthoek 395">
              <a:extLst>
                <a:ext uri="{FF2B5EF4-FFF2-40B4-BE49-F238E27FC236}">
                  <a16:creationId xmlns:a16="http://schemas.microsoft.com/office/drawing/2014/main" id="{7A73236D-0813-0476-B9F2-1B2118600B36}"/>
                </a:ext>
              </a:extLst>
            </p:cNvPr>
            <p:cNvSpPr/>
            <p:nvPr/>
          </p:nvSpPr>
          <p:spPr>
            <a:xfrm>
              <a:off x="1619672" y="3861048"/>
              <a:ext cx="1008112" cy="108012"/>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28" name="Afgeronde rechthoek 396">
              <a:extLst>
                <a:ext uri="{FF2B5EF4-FFF2-40B4-BE49-F238E27FC236}">
                  <a16:creationId xmlns:a16="http://schemas.microsoft.com/office/drawing/2014/main" id="{A1E75C9B-C8F3-BCB1-E28A-36E180585265}"/>
                </a:ext>
              </a:extLst>
            </p:cNvPr>
            <p:cNvSpPr/>
            <p:nvPr/>
          </p:nvSpPr>
          <p:spPr>
            <a:xfrm>
              <a:off x="1835696" y="1830958"/>
              <a:ext cx="576064" cy="108012"/>
            </a:xfrm>
            <a:prstGeom prst="roundRect">
              <a:avLst/>
            </a:prstGeom>
            <a:gradFill flip="none" rotWithShape="1">
              <a:gsLst>
                <a:gs pos="0">
                  <a:schemeClr val="tx1">
                    <a:lumMod val="75000"/>
                    <a:lumOff val="25000"/>
                    <a:shade val="30000"/>
                    <a:satMod val="115000"/>
                  </a:schemeClr>
                </a:gs>
                <a:gs pos="24000">
                  <a:schemeClr val="tx1">
                    <a:lumMod val="50000"/>
                    <a:lumOff val="50000"/>
                  </a:schemeClr>
                </a:gs>
                <a:gs pos="100000">
                  <a:schemeClr val="tx1">
                    <a:lumMod val="75000"/>
                    <a:lumOff val="2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tx1"/>
                </a:solidFill>
                <a:ea typeface="Verdana" panose="020B0604030504040204" pitchFamily="34" charset="0"/>
              </a:endParaRPr>
            </a:p>
          </p:txBody>
        </p:sp>
        <p:sp>
          <p:nvSpPr>
            <p:cNvPr id="57" name="Rechthoek 397">
              <a:extLst>
                <a:ext uri="{FF2B5EF4-FFF2-40B4-BE49-F238E27FC236}">
                  <a16:creationId xmlns:a16="http://schemas.microsoft.com/office/drawing/2014/main" id="{E9C7FD22-FC5E-3FDA-4AAC-E0962CBC746D}"/>
                </a:ext>
              </a:extLst>
            </p:cNvPr>
            <p:cNvSpPr/>
            <p:nvPr/>
          </p:nvSpPr>
          <p:spPr>
            <a:xfrm>
              <a:off x="1619672" y="3544825"/>
              <a:ext cx="1008112" cy="333762"/>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00" b="1" dirty="0">
                <a:solidFill>
                  <a:schemeClr val="bg1"/>
                </a:solidFill>
                <a:ea typeface="Verdana" panose="020B0604030504040204" pitchFamily="34" charset="0"/>
              </a:endParaRPr>
            </a:p>
          </p:txBody>
        </p:sp>
        <p:sp>
          <p:nvSpPr>
            <p:cNvPr id="75" name="Ellipse 259">
              <a:extLst>
                <a:ext uri="{FF2B5EF4-FFF2-40B4-BE49-F238E27FC236}">
                  <a16:creationId xmlns:a16="http://schemas.microsoft.com/office/drawing/2014/main" id="{1693662F-E7C2-AF0E-012A-FAC66F5D24F5}"/>
                </a:ext>
              </a:extLst>
            </p:cNvPr>
            <p:cNvSpPr>
              <a:spLocks noChangeArrowheads="1"/>
            </p:cNvSpPr>
            <p:nvPr/>
          </p:nvSpPr>
          <p:spPr bwMode="auto">
            <a:xfrm>
              <a:off x="1727162" y="1938969"/>
              <a:ext cx="283493" cy="2048303"/>
            </a:xfrm>
            <a:prstGeom prst="rect">
              <a:avLst/>
            </a:prstGeom>
            <a:gradFill rotWithShape="1">
              <a:gsLst>
                <a:gs pos="0">
                  <a:srgbClr val="FFFFFF">
                    <a:alpha val="51000"/>
                  </a:srgbClr>
                </a:gs>
                <a:gs pos="100000">
                  <a:srgbClr val="8EB4E3">
                    <a:alpha val="0"/>
                  </a:srgbClr>
                </a:gs>
              </a:gsLst>
              <a:lin ang="600000" scaled="0"/>
            </a:gradFill>
            <a:ln w="9525">
              <a:noFill/>
              <a:round/>
              <a:headEnd/>
              <a:tailEnd/>
            </a:ln>
          </p:spPr>
          <p:txBody>
            <a:bodyPr anchor="ctr"/>
            <a:lstStyle/>
            <a:p>
              <a:pPr algn="ctr"/>
              <a:endParaRPr lang="en-US" sz="1000" b="1" noProof="1">
                <a:solidFill>
                  <a:srgbClr val="FFFFFF"/>
                </a:solidFill>
                <a:ea typeface="Verdana" panose="020B0604030504040204" pitchFamily="34" charset="0"/>
              </a:endParaRPr>
            </a:p>
          </p:txBody>
        </p:sp>
      </p:grpSp>
      <p:sp>
        <p:nvSpPr>
          <p:cNvPr id="76" name="Rectangle 75">
            <a:extLst>
              <a:ext uri="{FF2B5EF4-FFF2-40B4-BE49-F238E27FC236}">
                <a16:creationId xmlns:a16="http://schemas.microsoft.com/office/drawing/2014/main" id="{D6A71BB5-6314-DD74-2538-570B73F21B8B}"/>
              </a:ext>
            </a:extLst>
          </p:cNvPr>
          <p:cNvSpPr/>
          <p:nvPr/>
        </p:nvSpPr>
        <p:spPr>
          <a:xfrm>
            <a:off x="11095489" y="1348564"/>
            <a:ext cx="588251" cy="415498"/>
          </a:xfrm>
          <a:prstGeom prst="rect">
            <a:avLst/>
          </a:prstGeom>
        </p:spPr>
        <p:txBody>
          <a:bodyPr wrap="square">
            <a:spAutoFit/>
          </a:bodyPr>
          <a:lstStyle/>
          <a:p>
            <a:pPr algn="ctr"/>
            <a:r>
              <a:rPr lang="en-US" sz="1050" b="1" dirty="0">
                <a:ea typeface="Verdana" panose="020B0604030504040204" pitchFamily="34" charset="0"/>
                <a:cs typeface="Arial" panose="020B0604020202020204" pitchFamily="34" charset="0"/>
              </a:rPr>
              <a:t>1.5%</a:t>
            </a:r>
          </a:p>
          <a:p>
            <a:pPr algn="ctr"/>
            <a:r>
              <a:rPr lang="en-US" sz="1050" b="1" dirty="0">
                <a:ea typeface="Verdana" panose="020B0604030504040204" pitchFamily="34" charset="0"/>
                <a:cs typeface="Arial" panose="020B0604020202020204" pitchFamily="34" charset="0"/>
              </a:rPr>
              <a:t>(22)</a:t>
            </a:r>
          </a:p>
        </p:txBody>
      </p:sp>
      <p:sp>
        <p:nvSpPr>
          <p:cNvPr id="139" name="TextBox 138">
            <a:extLst>
              <a:ext uri="{FF2B5EF4-FFF2-40B4-BE49-F238E27FC236}">
                <a16:creationId xmlns:a16="http://schemas.microsoft.com/office/drawing/2014/main" id="{D8954F80-1B40-3A88-D136-5EE5A025EAF9}"/>
              </a:ext>
            </a:extLst>
          </p:cNvPr>
          <p:cNvSpPr txBox="1"/>
          <p:nvPr/>
        </p:nvSpPr>
        <p:spPr>
          <a:xfrm>
            <a:off x="11080462" y="1862902"/>
            <a:ext cx="662910" cy="261610"/>
          </a:xfrm>
          <a:prstGeom prst="rect">
            <a:avLst/>
          </a:prstGeom>
          <a:noFill/>
        </p:spPr>
        <p:txBody>
          <a:bodyPr wrap="square" rtlCol="0">
            <a:spAutoFit/>
          </a:bodyPr>
          <a:lstStyle/>
          <a:p>
            <a:pPr algn="ctr"/>
            <a:r>
              <a:rPr lang="en-GB" sz="1100" b="1" dirty="0">
                <a:cs typeface="Arial" panose="020B0604020202020204" pitchFamily="34" charset="0"/>
              </a:rPr>
              <a:t>85+</a:t>
            </a:r>
          </a:p>
        </p:txBody>
      </p:sp>
      <p:graphicFrame>
        <p:nvGraphicFramePr>
          <p:cNvPr id="144" name="Table 143">
            <a:extLst>
              <a:ext uri="{FF2B5EF4-FFF2-40B4-BE49-F238E27FC236}">
                <a16:creationId xmlns:a16="http://schemas.microsoft.com/office/drawing/2014/main" id="{93771604-5281-FEAB-3D9C-0A1F79C478E1}"/>
              </a:ext>
            </a:extLst>
          </p:cNvPr>
          <p:cNvGraphicFramePr>
            <a:graphicFrameLocks noGrp="1"/>
          </p:cNvGraphicFramePr>
          <p:nvPr>
            <p:extLst>
              <p:ext uri="{D42A27DB-BD31-4B8C-83A1-F6EECF244321}">
                <p14:modId xmlns:p14="http://schemas.microsoft.com/office/powerpoint/2010/main" val="664947061"/>
              </p:ext>
            </p:extLst>
          </p:nvPr>
        </p:nvGraphicFramePr>
        <p:xfrm>
          <a:off x="7272642" y="4556277"/>
          <a:ext cx="1690586" cy="1524000"/>
        </p:xfrm>
        <a:graphic>
          <a:graphicData uri="http://schemas.openxmlformats.org/drawingml/2006/table">
            <a:tbl>
              <a:tblPr>
                <a:tableStyleId>{5C22544A-7EE6-4342-B048-85BDC9FD1C3A}</a:tableStyleId>
              </a:tblPr>
              <a:tblGrid>
                <a:gridCol w="859104">
                  <a:extLst>
                    <a:ext uri="{9D8B030D-6E8A-4147-A177-3AD203B41FA5}">
                      <a16:colId xmlns:a16="http://schemas.microsoft.com/office/drawing/2014/main" val="3771128665"/>
                    </a:ext>
                  </a:extLst>
                </a:gridCol>
                <a:gridCol w="474399">
                  <a:extLst>
                    <a:ext uri="{9D8B030D-6E8A-4147-A177-3AD203B41FA5}">
                      <a16:colId xmlns:a16="http://schemas.microsoft.com/office/drawing/2014/main" val="951755787"/>
                    </a:ext>
                  </a:extLst>
                </a:gridCol>
                <a:gridCol w="357083">
                  <a:extLst>
                    <a:ext uri="{9D8B030D-6E8A-4147-A177-3AD203B41FA5}">
                      <a16:colId xmlns:a16="http://schemas.microsoft.com/office/drawing/2014/main" val="1480795067"/>
                    </a:ext>
                  </a:extLst>
                </a:gridCol>
              </a:tblGrid>
              <a:tr h="190500">
                <a:tc>
                  <a:txBody>
                    <a:bodyPr/>
                    <a:lstStyle/>
                    <a:p>
                      <a:pPr algn="l" fontAlgn="b"/>
                      <a:r>
                        <a:rPr lang="en-GB" sz="1100" b="1" u="none" strike="noStrike" dirty="0">
                          <a:solidFill>
                            <a:srgbClr val="990033"/>
                          </a:solidFill>
                          <a:effectLst/>
                        </a:rPr>
                        <a:t>Christian</a:t>
                      </a:r>
                      <a:endParaRPr lang="en-GB" sz="1100" b="1" i="0" u="none" strike="noStrike" dirty="0">
                        <a:solidFill>
                          <a:srgbClr val="990033"/>
                        </a:solidFill>
                        <a:effectLst/>
                        <a:latin typeface="Calibri" panose="020F0502020204030204" pitchFamily="34" charset="0"/>
                      </a:endParaRPr>
                    </a:p>
                  </a:txBody>
                  <a:tcPr marL="9525" marR="9525" marT="9525" marB="0" anchor="b">
                    <a:noFill/>
                  </a:tcPr>
                </a:tc>
                <a:tc>
                  <a:txBody>
                    <a:bodyPr/>
                    <a:lstStyle/>
                    <a:p>
                      <a:pPr algn="r" fontAlgn="b"/>
                      <a:r>
                        <a:rPr lang="en-GB" sz="1100" u="none" strike="noStrike">
                          <a:effectLst/>
                        </a:rPr>
                        <a:t>47.7%</a:t>
                      </a:r>
                      <a:endParaRPr lang="en-GB"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en-GB" sz="1100" u="none" strike="noStrike" dirty="0">
                          <a:effectLst/>
                        </a:rPr>
                        <a:t> (615)</a:t>
                      </a:r>
                      <a:endParaRPr lang="en-GB" sz="11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621310747"/>
                  </a:ext>
                </a:extLst>
              </a:tr>
              <a:tr h="190500">
                <a:tc>
                  <a:txBody>
                    <a:bodyPr/>
                    <a:lstStyle/>
                    <a:p>
                      <a:pPr algn="l" fontAlgn="b"/>
                      <a:r>
                        <a:rPr lang="en-GB" sz="1100" b="1" u="none" strike="noStrike" dirty="0">
                          <a:solidFill>
                            <a:srgbClr val="990033"/>
                          </a:solidFill>
                          <a:effectLst/>
                        </a:rPr>
                        <a:t>No religion</a:t>
                      </a:r>
                      <a:endParaRPr lang="en-GB" sz="1100" b="1" i="0" u="none" strike="noStrike" dirty="0">
                        <a:solidFill>
                          <a:srgbClr val="990033"/>
                        </a:solidFill>
                        <a:effectLst/>
                        <a:latin typeface="Calibri" panose="020F0502020204030204" pitchFamily="34" charset="0"/>
                      </a:endParaRPr>
                    </a:p>
                  </a:txBody>
                  <a:tcPr marL="9525" marR="9525" marT="9525" marB="0" anchor="b">
                    <a:noFill/>
                  </a:tcPr>
                </a:tc>
                <a:tc>
                  <a:txBody>
                    <a:bodyPr/>
                    <a:lstStyle/>
                    <a:p>
                      <a:pPr algn="r" fontAlgn="b"/>
                      <a:r>
                        <a:rPr lang="en-GB" sz="1100" u="none" strike="noStrike">
                          <a:effectLst/>
                        </a:rPr>
                        <a:t>36.3%</a:t>
                      </a:r>
                      <a:endParaRPr lang="en-GB"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en-GB" sz="1100" u="none" strike="noStrike" dirty="0">
                          <a:effectLst/>
                        </a:rPr>
                        <a:t> (468)</a:t>
                      </a:r>
                      <a:endParaRPr lang="en-GB" sz="11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2797058799"/>
                  </a:ext>
                </a:extLst>
              </a:tr>
              <a:tr h="190500">
                <a:tc>
                  <a:txBody>
                    <a:bodyPr/>
                    <a:lstStyle/>
                    <a:p>
                      <a:pPr algn="l" fontAlgn="b"/>
                      <a:r>
                        <a:rPr lang="en-GB" sz="1100" b="1" u="none" strike="noStrike">
                          <a:solidFill>
                            <a:srgbClr val="990033"/>
                          </a:solidFill>
                          <a:effectLst/>
                        </a:rPr>
                        <a:t>Hindu</a:t>
                      </a:r>
                      <a:endParaRPr lang="en-GB" sz="1100" b="1" i="0" u="none" strike="noStrike">
                        <a:solidFill>
                          <a:srgbClr val="990033"/>
                        </a:solidFill>
                        <a:effectLst/>
                        <a:latin typeface="Calibri" panose="020F0502020204030204" pitchFamily="34" charset="0"/>
                      </a:endParaRPr>
                    </a:p>
                  </a:txBody>
                  <a:tcPr marL="9525" marR="9525" marT="9525" marB="0" anchor="b">
                    <a:noFill/>
                  </a:tcPr>
                </a:tc>
                <a:tc>
                  <a:txBody>
                    <a:bodyPr/>
                    <a:lstStyle/>
                    <a:p>
                      <a:pPr algn="r" fontAlgn="b"/>
                      <a:r>
                        <a:rPr lang="en-GB" sz="1100" u="none" strike="noStrike">
                          <a:effectLst/>
                        </a:rPr>
                        <a:t>0.9%</a:t>
                      </a:r>
                      <a:endParaRPr lang="en-GB"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en-GB" sz="1100" u="none" strike="noStrike" dirty="0">
                          <a:effectLst/>
                        </a:rPr>
                        <a:t> (12)</a:t>
                      </a:r>
                      <a:endParaRPr lang="en-GB" sz="11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4214684865"/>
                  </a:ext>
                </a:extLst>
              </a:tr>
              <a:tr h="190500">
                <a:tc>
                  <a:txBody>
                    <a:bodyPr/>
                    <a:lstStyle/>
                    <a:p>
                      <a:pPr algn="l" fontAlgn="b"/>
                      <a:r>
                        <a:rPr lang="en-GB" sz="1100" b="1" u="none" strike="noStrike" dirty="0">
                          <a:solidFill>
                            <a:srgbClr val="990033"/>
                          </a:solidFill>
                          <a:effectLst/>
                        </a:rPr>
                        <a:t>Muslim</a:t>
                      </a:r>
                      <a:endParaRPr lang="en-GB" sz="1100" b="1" i="0" u="none" strike="noStrike" dirty="0">
                        <a:solidFill>
                          <a:srgbClr val="990033"/>
                        </a:solidFill>
                        <a:effectLst/>
                        <a:latin typeface="Calibri" panose="020F0502020204030204" pitchFamily="34" charset="0"/>
                      </a:endParaRPr>
                    </a:p>
                  </a:txBody>
                  <a:tcPr marL="9525" marR="9525" marT="9525" marB="0" anchor="b">
                    <a:noFill/>
                  </a:tcPr>
                </a:tc>
                <a:tc>
                  <a:txBody>
                    <a:bodyPr/>
                    <a:lstStyle/>
                    <a:p>
                      <a:pPr algn="r" fontAlgn="b"/>
                      <a:r>
                        <a:rPr lang="en-GB" sz="1100" u="none" strike="noStrike">
                          <a:effectLst/>
                        </a:rPr>
                        <a:t>0.7%</a:t>
                      </a:r>
                      <a:endParaRPr lang="en-GB"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en-GB" sz="1100" u="none" strike="noStrike" dirty="0">
                          <a:effectLst/>
                        </a:rPr>
                        <a:t> (9)</a:t>
                      </a:r>
                      <a:endParaRPr lang="en-GB" sz="11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67453437"/>
                  </a:ext>
                </a:extLst>
              </a:tr>
              <a:tr h="190500">
                <a:tc>
                  <a:txBody>
                    <a:bodyPr/>
                    <a:lstStyle/>
                    <a:p>
                      <a:pPr algn="l" fontAlgn="b"/>
                      <a:r>
                        <a:rPr lang="en-GB" sz="1100" b="1" u="none" strike="noStrike" dirty="0">
                          <a:solidFill>
                            <a:srgbClr val="990033"/>
                          </a:solidFill>
                          <a:effectLst/>
                        </a:rPr>
                        <a:t>Buddhist</a:t>
                      </a:r>
                      <a:endParaRPr lang="en-GB" sz="1100" b="1" i="0" u="none" strike="noStrike" dirty="0">
                        <a:solidFill>
                          <a:srgbClr val="990033"/>
                        </a:solidFill>
                        <a:effectLst/>
                        <a:latin typeface="Calibri" panose="020F0502020204030204" pitchFamily="34" charset="0"/>
                      </a:endParaRPr>
                    </a:p>
                  </a:txBody>
                  <a:tcPr marL="9525" marR="9525" marT="9525" marB="0" anchor="b">
                    <a:noFill/>
                  </a:tcPr>
                </a:tc>
                <a:tc>
                  <a:txBody>
                    <a:bodyPr/>
                    <a:lstStyle/>
                    <a:p>
                      <a:pPr algn="r" fontAlgn="b"/>
                      <a:r>
                        <a:rPr lang="en-GB" sz="1100" u="none" strike="noStrike">
                          <a:effectLst/>
                        </a:rPr>
                        <a:t>0.3%</a:t>
                      </a:r>
                      <a:endParaRPr lang="en-GB"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en-GB" sz="1100" u="none" strike="noStrike" dirty="0">
                          <a:effectLst/>
                        </a:rPr>
                        <a:t> (4)</a:t>
                      </a:r>
                      <a:endParaRPr lang="en-GB" sz="11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703867580"/>
                  </a:ext>
                </a:extLst>
              </a:tr>
              <a:tr h="190500">
                <a:tc>
                  <a:txBody>
                    <a:bodyPr/>
                    <a:lstStyle/>
                    <a:p>
                      <a:pPr algn="l" fontAlgn="b"/>
                      <a:r>
                        <a:rPr lang="en-GB" sz="1100" b="1" u="none" strike="noStrike" dirty="0">
                          <a:solidFill>
                            <a:srgbClr val="990033"/>
                          </a:solidFill>
                          <a:effectLst/>
                        </a:rPr>
                        <a:t>Jewish</a:t>
                      </a:r>
                      <a:endParaRPr lang="en-GB" sz="1100" b="1" i="0" u="none" strike="noStrike" dirty="0">
                        <a:solidFill>
                          <a:srgbClr val="990033"/>
                        </a:solidFill>
                        <a:effectLst/>
                        <a:latin typeface="Calibri" panose="020F0502020204030204" pitchFamily="34" charset="0"/>
                      </a:endParaRPr>
                    </a:p>
                  </a:txBody>
                  <a:tcPr marL="9525" marR="9525" marT="9525" marB="0" anchor="b">
                    <a:noFill/>
                  </a:tcPr>
                </a:tc>
                <a:tc>
                  <a:txBody>
                    <a:bodyPr/>
                    <a:lstStyle/>
                    <a:p>
                      <a:pPr algn="r" fontAlgn="b"/>
                      <a:r>
                        <a:rPr lang="en-GB" sz="1100" u="none" strike="noStrike">
                          <a:effectLst/>
                        </a:rPr>
                        <a:t>0.2%</a:t>
                      </a:r>
                      <a:endParaRPr lang="en-GB"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en-GB" sz="1100" u="none" strike="noStrike" dirty="0">
                          <a:effectLst/>
                        </a:rPr>
                        <a:t> (3)</a:t>
                      </a:r>
                      <a:endParaRPr lang="en-GB" sz="11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3258673851"/>
                  </a:ext>
                </a:extLst>
              </a:tr>
              <a:tr h="190500">
                <a:tc>
                  <a:txBody>
                    <a:bodyPr/>
                    <a:lstStyle/>
                    <a:p>
                      <a:pPr algn="l" fontAlgn="b"/>
                      <a:r>
                        <a:rPr lang="en-GB" sz="1100" b="1" u="none" strike="noStrike" dirty="0">
                          <a:solidFill>
                            <a:srgbClr val="990033"/>
                          </a:solidFill>
                          <a:effectLst/>
                        </a:rPr>
                        <a:t>Sikh</a:t>
                      </a:r>
                      <a:endParaRPr lang="en-GB" sz="1100" b="1" i="0" u="none" strike="noStrike" dirty="0">
                        <a:solidFill>
                          <a:srgbClr val="990033"/>
                        </a:solidFill>
                        <a:effectLst/>
                        <a:latin typeface="Calibri" panose="020F0502020204030204" pitchFamily="34" charset="0"/>
                      </a:endParaRPr>
                    </a:p>
                  </a:txBody>
                  <a:tcPr marL="9525" marR="9525" marT="9525" marB="0" anchor="b">
                    <a:noFill/>
                  </a:tcPr>
                </a:tc>
                <a:tc>
                  <a:txBody>
                    <a:bodyPr/>
                    <a:lstStyle/>
                    <a:p>
                      <a:pPr algn="r" fontAlgn="b"/>
                      <a:r>
                        <a:rPr lang="en-GB" sz="1100" u="none" strike="noStrike">
                          <a:effectLst/>
                        </a:rPr>
                        <a:t>0.2%</a:t>
                      </a:r>
                      <a:endParaRPr lang="en-GB" sz="11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en-GB" sz="1100" u="none" strike="noStrike" dirty="0">
                          <a:effectLst/>
                        </a:rPr>
                        <a:t> (3)</a:t>
                      </a:r>
                      <a:endParaRPr lang="en-GB" sz="11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680693050"/>
                  </a:ext>
                </a:extLst>
              </a:tr>
              <a:tr h="190500">
                <a:tc>
                  <a:txBody>
                    <a:bodyPr/>
                    <a:lstStyle/>
                    <a:p>
                      <a:pPr algn="l" fontAlgn="b"/>
                      <a:r>
                        <a:rPr lang="en-GB" sz="1100" b="1" u="none" strike="noStrike" dirty="0">
                          <a:solidFill>
                            <a:srgbClr val="990033"/>
                          </a:solidFill>
                          <a:effectLst/>
                        </a:rPr>
                        <a:t>Bahai</a:t>
                      </a:r>
                      <a:endParaRPr lang="en-GB" sz="1100" b="1" i="0" u="none" strike="noStrike" dirty="0">
                        <a:solidFill>
                          <a:srgbClr val="990033"/>
                        </a:solidFill>
                        <a:effectLst/>
                        <a:latin typeface="Calibri" panose="020F0502020204030204" pitchFamily="34" charset="0"/>
                      </a:endParaRPr>
                    </a:p>
                  </a:txBody>
                  <a:tcPr marL="9525" marR="9525" marT="9525" marB="0" anchor="b">
                    <a:noFill/>
                  </a:tcPr>
                </a:tc>
                <a:tc>
                  <a:txBody>
                    <a:bodyPr/>
                    <a:lstStyle/>
                    <a:p>
                      <a:pPr algn="r" fontAlgn="b"/>
                      <a:r>
                        <a:rPr lang="en-GB" sz="1100" u="none" strike="noStrike" dirty="0">
                          <a:effectLst/>
                        </a:rPr>
                        <a:t>0.2%</a:t>
                      </a:r>
                      <a:endParaRPr lang="en-GB" sz="11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en-GB" sz="1100" u="none" strike="noStrike" dirty="0">
                          <a:effectLst/>
                        </a:rPr>
                        <a:t> (2)</a:t>
                      </a:r>
                      <a:endParaRPr lang="en-GB" sz="11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270880223"/>
                  </a:ext>
                </a:extLst>
              </a:tr>
            </a:tbl>
          </a:graphicData>
        </a:graphic>
      </p:graphicFrame>
    </p:spTree>
    <p:extLst>
      <p:ext uri="{BB962C8B-B14F-4D97-AF65-F5344CB8AC3E}">
        <p14:creationId xmlns:p14="http://schemas.microsoft.com/office/powerpoint/2010/main" val="24278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67956-A4C6-418E-A62C-339E7E4F2870}"/>
              </a:ext>
            </a:extLst>
          </p:cNvPr>
          <p:cNvSpPr>
            <a:spLocks noGrp="1"/>
          </p:cNvSpPr>
          <p:nvPr>
            <p:ph type="title"/>
          </p:nvPr>
        </p:nvSpPr>
        <p:spPr>
          <a:xfrm>
            <a:off x="150765" y="-1955"/>
            <a:ext cx="10350260" cy="780884"/>
          </a:xfrm>
        </p:spPr>
        <p:txBody>
          <a:bodyPr/>
          <a:lstStyle/>
          <a:p>
            <a:r>
              <a:rPr lang="en-GB" b="1" dirty="0"/>
              <a:t>Survey Sample- Representativeness</a:t>
            </a:r>
          </a:p>
        </p:txBody>
      </p:sp>
      <p:sp>
        <p:nvSpPr>
          <p:cNvPr id="3" name="TextBox 2">
            <a:extLst>
              <a:ext uri="{FF2B5EF4-FFF2-40B4-BE49-F238E27FC236}">
                <a16:creationId xmlns:a16="http://schemas.microsoft.com/office/drawing/2014/main" id="{253CE02B-E220-0D55-F1C4-DC0A04282E62}"/>
              </a:ext>
            </a:extLst>
          </p:cNvPr>
          <p:cNvSpPr txBox="1"/>
          <p:nvPr/>
        </p:nvSpPr>
        <p:spPr>
          <a:xfrm>
            <a:off x="54462" y="627026"/>
            <a:ext cx="11216787" cy="523220"/>
          </a:xfrm>
          <a:prstGeom prst="rect">
            <a:avLst/>
          </a:prstGeom>
          <a:noFill/>
        </p:spPr>
        <p:txBody>
          <a:bodyPr wrap="square" rtlCol="0">
            <a:spAutoFit/>
          </a:bodyPr>
          <a:lstStyle/>
          <a:p>
            <a:r>
              <a:rPr lang="en-GB" sz="1400" b="1" dirty="0">
                <a:ea typeface="Verdana" panose="020B0604030504040204" pitchFamily="34" charset="0"/>
              </a:rPr>
              <a:t>The 2021 Census data shows the population of Northamptonshire is 785,200. This survey achieved a sample size of 1,479 (completing the final question) which gives a representative sample of the whole population at a 95% Confidence Level and 3% Margin of Error.  </a:t>
            </a:r>
            <a:endParaRPr lang="en-GB" sz="1200" dirty="0">
              <a:ea typeface="Verdana" panose="020B0604030504040204" pitchFamily="34" charset="0"/>
            </a:endParaRPr>
          </a:p>
        </p:txBody>
      </p:sp>
      <p:graphicFrame>
        <p:nvGraphicFramePr>
          <p:cNvPr id="8" name="Table 4">
            <a:extLst>
              <a:ext uri="{FF2B5EF4-FFF2-40B4-BE49-F238E27FC236}">
                <a16:creationId xmlns:a16="http://schemas.microsoft.com/office/drawing/2014/main" id="{E8768EBC-849C-D1B1-F2FD-57C13FB8287B}"/>
              </a:ext>
            </a:extLst>
          </p:cNvPr>
          <p:cNvGraphicFramePr>
            <a:graphicFrameLocks/>
          </p:cNvGraphicFramePr>
          <p:nvPr>
            <p:extLst>
              <p:ext uri="{D42A27DB-BD31-4B8C-83A1-F6EECF244321}">
                <p14:modId xmlns:p14="http://schemas.microsoft.com/office/powerpoint/2010/main" val="3563269341"/>
              </p:ext>
            </p:extLst>
          </p:nvPr>
        </p:nvGraphicFramePr>
        <p:xfrm>
          <a:off x="6359126" y="1576675"/>
          <a:ext cx="4912123" cy="1005840"/>
        </p:xfrm>
        <a:graphic>
          <a:graphicData uri="http://schemas.openxmlformats.org/drawingml/2006/table">
            <a:tbl>
              <a:tblPr firstRow="1" bandRow="1">
                <a:tableStyleId>{7E9639D4-E3E2-4D34-9284-5A2195B3D0D7}</a:tableStyleId>
              </a:tblPr>
              <a:tblGrid>
                <a:gridCol w="894563">
                  <a:extLst>
                    <a:ext uri="{9D8B030D-6E8A-4147-A177-3AD203B41FA5}">
                      <a16:colId xmlns:a16="http://schemas.microsoft.com/office/drawing/2014/main" val="4110150319"/>
                    </a:ext>
                  </a:extLst>
                </a:gridCol>
                <a:gridCol w="815560">
                  <a:extLst>
                    <a:ext uri="{9D8B030D-6E8A-4147-A177-3AD203B41FA5}">
                      <a16:colId xmlns:a16="http://schemas.microsoft.com/office/drawing/2014/main" val="717396242"/>
                    </a:ext>
                  </a:extLst>
                </a:gridCol>
                <a:gridCol w="654552">
                  <a:extLst>
                    <a:ext uri="{9D8B030D-6E8A-4147-A177-3AD203B41FA5}">
                      <a16:colId xmlns:a16="http://schemas.microsoft.com/office/drawing/2014/main" val="1216736557"/>
                    </a:ext>
                  </a:extLst>
                </a:gridCol>
                <a:gridCol w="916310">
                  <a:extLst>
                    <a:ext uri="{9D8B030D-6E8A-4147-A177-3AD203B41FA5}">
                      <a16:colId xmlns:a16="http://schemas.microsoft.com/office/drawing/2014/main" val="818385975"/>
                    </a:ext>
                  </a:extLst>
                </a:gridCol>
                <a:gridCol w="1631138">
                  <a:extLst>
                    <a:ext uri="{9D8B030D-6E8A-4147-A177-3AD203B41FA5}">
                      <a16:colId xmlns:a16="http://schemas.microsoft.com/office/drawing/2014/main" val="2403260186"/>
                    </a:ext>
                  </a:extLst>
                </a:gridCol>
              </a:tblGrid>
              <a:tr h="419280">
                <a:tc>
                  <a:txBody>
                    <a:bodyPr/>
                    <a:lstStyle/>
                    <a:p>
                      <a:r>
                        <a:rPr lang="en-GB" sz="1200" dirty="0"/>
                        <a:t>Gender</a:t>
                      </a:r>
                    </a:p>
                  </a:txBody>
                  <a:tcPr/>
                </a:tc>
                <a:tc>
                  <a:txBody>
                    <a:bodyPr/>
                    <a:lstStyle/>
                    <a:p>
                      <a:r>
                        <a:rPr lang="en-GB" sz="1200" dirty="0"/>
                        <a:t>Census 2021 data </a:t>
                      </a:r>
                    </a:p>
                  </a:txBody>
                  <a:tcPr/>
                </a:tc>
                <a:tc>
                  <a:txBody>
                    <a:bodyPr/>
                    <a:lstStyle/>
                    <a:p>
                      <a:r>
                        <a:rPr lang="en-GB" sz="1200" dirty="0"/>
                        <a:t>Survey Sample</a:t>
                      </a:r>
                    </a:p>
                  </a:txBody>
                  <a:tcPr/>
                </a:tc>
                <a:tc>
                  <a:txBody>
                    <a:bodyPr/>
                    <a:lstStyle/>
                    <a:p>
                      <a:r>
                        <a:rPr lang="en-GB" sz="1200" dirty="0"/>
                        <a:t>% Difference</a:t>
                      </a:r>
                    </a:p>
                  </a:txBody>
                  <a:tcPr/>
                </a:tc>
                <a:tc>
                  <a:txBody>
                    <a:bodyPr/>
                    <a:lstStyle/>
                    <a:p>
                      <a:r>
                        <a:rPr lang="en-GB" sz="1200" dirty="0"/>
                        <a:t>Representativeness</a:t>
                      </a:r>
                    </a:p>
                  </a:txBody>
                  <a:tcPr/>
                </a:tc>
                <a:extLst>
                  <a:ext uri="{0D108BD9-81ED-4DB2-BD59-A6C34878D82A}">
                    <a16:rowId xmlns:a16="http://schemas.microsoft.com/office/drawing/2014/main" val="775390384"/>
                  </a:ext>
                </a:extLst>
              </a:tr>
              <a:tr h="265309">
                <a:tc>
                  <a:txBody>
                    <a:bodyPr/>
                    <a:lstStyle/>
                    <a:p>
                      <a:r>
                        <a:rPr lang="en-GB" sz="1200" dirty="0"/>
                        <a:t>Male</a:t>
                      </a:r>
                    </a:p>
                  </a:txBody>
                  <a:tcPr/>
                </a:tc>
                <a:tc>
                  <a:txBody>
                    <a:bodyPr/>
                    <a:lstStyle/>
                    <a:p>
                      <a:r>
                        <a:rPr lang="en-GB" sz="1200" dirty="0"/>
                        <a:t>49.4%</a:t>
                      </a:r>
                    </a:p>
                  </a:txBody>
                  <a:tcPr/>
                </a:tc>
                <a:tc>
                  <a:txBody>
                    <a:bodyPr/>
                    <a:lstStyle/>
                    <a:p>
                      <a:r>
                        <a:rPr lang="en-GB" sz="1200" b="1" dirty="0"/>
                        <a:t>53.7%</a:t>
                      </a:r>
                    </a:p>
                  </a:txBody>
                  <a:tcPr/>
                </a:tc>
                <a:tc>
                  <a:txBody>
                    <a:bodyPr/>
                    <a:lstStyle/>
                    <a:p>
                      <a:r>
                        <a:rPr lang="en-GB" sz="1200" dirty="0"/>
                        <a:t>+4.3%</a:t>
                      </a:r>
                    </a:p>
                  </a:txBody>
                  <a:tcPr/>
                </a:tc>
                <a:tc>
                  <a:txBody>
                    <a:bodyPr/>
                    <a:lstStyle/>
                    <a:p>
                      <a:r>
                        <a:rPr lang="en-GB" sz="1100" dirty="0"/>
                        <a:t>Slightly over-represented</a:t>
                      </a:r>
                    </a:p>
                  </a:txBody>
                  <a:tcPr/>
                </a:tc>
                <a:extLst>
                  <a:ext uri="{0D108BD9-81ED-4DB2-BD59-A6C34878D82A}">
                    <a16:rowId xmlns:a16="http://schemas.microsoft.com/office/drawing/2014/main" val="4155994867"/>
                  </a:ext>
                </a:extLst>
              </a:tr>
              <a:tr h="265309">
                <a:tc>
                  <a:txBody>
                    <a:bodyPr/>
                    <a:lstStyle/>
                    <a:p>
                      <a:r>
                        <a:rPr lang="en-GB" sz="1200" dirty="0"/>
                        <a:t>Female</a:t>
                      </a:r>
                    </a:p>
                  </a:txBody>
                  <a:tcPr/>
                </a:tc>
                <a:tc>
                  <a:txBody>
                    <a:bodyPr/>
                    <a:lstStyle/>
                    <a:p>
                      <a:r>
                        <a:rPr lang="en-GB" sz="1200" dirty="0"/>
                        <a:t>50.6%</a:t>
                      </a:r>
                    </a:p>
                  </a:txBody>
                  <a:tcPr/>
                </a:tc>
                <a:tc>
                  <a:txBody>
                    <a:bodyPr/>
                    <a:lstStyle/>
                    <a:p>
                      <a:r>
                        <a:rPr lang="en-GB" sz="1200" b="1" dirty="0"/>
                        <a:t>36.4%</a:t>
                      </a:r>
                    </a:p>
                  </a:txBody>
                  <a:tcPr/>
                </a:tc>
                <a:tc>
                  <a:txBody>
                    <a:bodyPr/>
                    <a:lstStyle/>
                    <a:p>
                      <a:r>
                        <a:rPr lang="en-GB" sz="1200" dirty="0"/>
                        <a:t>-14.2%</a:t>
                      </a:r>
                    </a:p>
                  </a:txBody>
                  <a:tcPr/>
                </a:tc>
                <a:tc>
                  <a:txBody>
                    <a:bodyPr/>
                    <a:lstStyle/>
                    <a:p>
                      <a:r>
                        <a:rPr lang="en-GB" sz="1100" dirty="0"/>
                        <a:t>Under-represented</a:t>
                      </a:r>
                    </a:p>
                  </a:txBody>
                  <a:tcPr/>
                </a:tc>
                <a:extLst>
                  <a:ext uri="{0D108BD9-81ED-4DB2-BD59-A6C34878D82A}">
                    <a16:rowId xmlns:a16="http://schemas.microsoft.com/office/drawing/2014/main" val="913794161"/>
                  </a:ext>
                </a:extLst>
              </a:tr>
            </a:tbl>
          </a:graphicData>
        </a:graphic>
      </p:graphicFrame>
      <p:graphicFrame>
        <p:nvGraphicFramePr>
          <p:cNvPr id="9" name="Table 4">
            <a:extLst>
              <a:ext uri="{FF2B5EF4-FFF2-40B4-BE49-F238E27FC236}">
                <a16:creationId xmlns:a16="http://schemas.microsoft.com/office/drawing/2014/main" id="{39053F64-C470-9474-15E3-CABEBB5D0393}"/>
              </a:ext>
            </a:extLst>
          </p:cNvPr>
          <p:cNvGraphicFramePr>
            <a:graphicFrameLocks/>
          </p:cNvGraphicFramePr>
          <p:nvPr>
            <p:extLst>
              <p:ext uri="{D42A27DB-BD31-4B8C-83A1-F6EECF244321}">
                <p14:modId xmlns:p14="http://schemas.microsoft.com/office/powerpoint/2010/main" val="265044671"/>
              </p:ext>
            </p:extLst>
          </p:nvPr>
        </p:nvGraphicFramePr>
        <p:xfrm>
          <a:off x="150765" y="1576675"/>
          <a:ext cx="5788023" cy="1005840"/>
        </p:xfrm>
        <a:graphic>
          <a:graphicData uri="http://schemas.openxmlformats.org/drawingml/2006/table">
            <a:tbl>
              <a:tblPr firstRow="1" bandRow="1">
                <a:tableStyleId>{7E9639D4-E3E2-4D34-9284-5A2195B3D0D7}</a:tableStyleId>
              </a:tblPr>
              <a:tblGrid>
                <a:gridCol w="1745412">
                  <a:extLst>
                    <a:ext uri="{9D8B030D-6E8A-4147-A177-3AD203B41FA5}">
                      <a16:colId xmlns:a16="http://schemas.microsoft.com/office/drawing/2014/main" val="4110150319"/>
                    </a:ext>
                  </a:extLst>
                </a:gridCol>
                <a:gridCol w="827772">
                  <a:extLst>
                    <a:ext uri="{9D8B030D-6E8A-4147-A177-3AD203B41FA5}">
                      <a16:colId xmlns:a16="http://schemas.microsoft.com/office/drawing/2014/main" val="717396242"/>
                    </a:ext>
                  </a:extLst>
                </a:gridCol>
                <a:gridCol w="654518">
                  <a:extLst>
                    <a:ext uri="{9D8B030D-6E8A-4147-A177-3AD203B41FA5}">
                      <a16:colId xmlns:a16="http://schemas.microsoft.com/office/drawing/2014/main" val="1216736557"/>
                    </a:ext>
                  </a:extLst>
                </a:gridCol>
                <a:gridCol w="856649">
                  <a:extLst>
                    <a:ext uri="{9D8B030D-6E8A-4147-A177-3AD203B41FA5}">
                      <a16:colId xmlns:a16="http://schemas.microsoft.com/office/drawing/2014/main" val="818385975"/>
                    </a:ext>
                  </a:extLst>
                </a:gridCol>
                <a:gridCol w="1703672">
                  <a:extLst>
                    <a:ext uri="{9D8B030D-6E8A-4147-A177-3AD203B41FA5}">
                      <a16:colId xmlns:a16="http://schemas.microsoft.com/office/drawing/2014/main" val="2403260186"/>
                    </a:ext>
                  </a:extLst>
                </a:gridCol>
              </a:tblGrid>
              <a:tr h="419280">
                <a:tc>
                  <a:txBody>
                    <a:bodyPr/>
                    <a:lstStyle/>
                    <a:p>
                      <a:r>
                        <a:rPr lang="en-GB" sz="1200" dirty="0"/>
                        <a:t>Unitary Authority</a:t>
                      </a:r>
                    </a:p>
                  </a:txBody>
                  <a:tcPr/>
                </a:tc>
                <a:tc>
                  <a:txBody>
                    <a:bodyPr/>
                    <a:lstStyle/>
                    <a:p>
                      <a:r>
                        <a:rPr lang="en-GB" sz="1200" dirty="0"/>
                        <a:t>Census 2021 data </a:t>
                      </a:r>
                    </a:p>
                  </a:txBody>
                  <a:tcPr/>
                </a:tc>
                <a:tc>
                  <a:txBody>
                    <a:bodyPr/>
                    <a:lstStyle/>
                    <a:p>
                      <a:r>
                        <a:rPr lang="en-GB" sz="1200" dirty="0"/>
                        <a:t>Survey Sample</a:t>
                      </a:r>
                    </a:p>
                  </a:txBody>
                  <a:tcPr/>
                </a:tc>
                <a:tc>
                  <a:txBody>
                    <a:bodyPr/>
                    <a:lstStyle/>
                    <a:p>
                      <a:r>
                        <a:rPr lang="en-GB" sz="1200" dirty="0"/>
                        <a:t>% Difference</a:t>
                      </a:r>
                    </a:p>
                  </a:txBody>
                  <a:tcPr/>
                </a:tc>
                <a:tc>
                  <a:txBody>
                    <a:bodyPr/>
                    <a:lstStyle/>
                    <a:p>
                      <a:r>
                        <a:rPr lang="en-GB" sz="1200" dirty="0"/>
                        <a:t>Representativeness</a:t>
                      </a:r>
                    </a:p>
                  </a:txBody>
                  <a:tcPr/>
                </a:tc>
                <a:extLst>
                  <a:ext uri="{0D108BD9-81ED-4DB2-BD59-A6C34878D82A}">
                    <a16:rowId xmlns:a16="http://schemas.microsoft.com/office/drawing/2014/main" val="775390384"/>
                  </a:ext>
                </a:extLst>
              </a:tr>
              <a:tr h="265309">
                <a:tc>
                  <a:txBody>
                    <a:bodyPr/>
                    <a:lstStyle/>
                    <a:p>
                      <a:r>
                        <a:rPr lang="en-GB" sz="1200" dirty="0"/>
                        <a:t>North Northamptonshire</a:t>
                      </a:r>
                    </a:p>
                  </a:txBody>
                  <a:tcPr/>
                </a:tc>
                <a:tc>
                  <a:txBody>
                    <a:bodyPr/>
                    <a:lstStyle/>
                    <a:p>
                      <a:r>
                        <a:rPr lang="en-GB" sz="1200" dirty="0"/>
                        <a:t>45.8%</a:t>
                      </a:r>
                    </a:p>
                  </a:txBody>
                  <a:tcPr/>
                </a:tc>
                <a:tc>
                  <a:txBody>
                    <a:bodyPr/>
                    <a:lstStyle/>
                    <a:p>
                      <a:r>
                        <a:rPr lang="en-GB" sz="1200" b="1" dirty="0"/>
                        <a:t>40.1%</a:t>
                      </a:r>
                    </a:p>
                  </a:txBody>
                  <a:tcPr/>
                </a:tc>
                <a:tc>
                  <a:txBody>
                    <a:bodyPr/>
                    <a:lstStyle/>
                    <a:p>
                      <a:r>
                        <a:rPr lang="en-GB" sz="1200" dirty="0"/>
                        <a:t>-5.7%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Slightly under-represented</a:t>
                      </a:r>
                    </a:p>
                  </a:txBody>
                  <a:tcPr/>
                </a:tc>
                <a:extLst>
                  <a:ext uri="{0D108BD9-81ED-4DB2-BD59-A6C34878D82A}">
                    <a16:rowId xmlns:a16="http://schemas.microsoft.com/office/drawing/2014/main" val="4155994867"/>
                  </a:ext>
                </a:extLst>
              </a:tr>
              <a:tr h="265309">
                <a:tc>
                  <a:txBody>
                    <a:bodyPr/>
                    <a:lstStyle/>
                    <a:p>
                      <a:r>
                        <a:rPr lang="en-GB" sz="1200" dirty="0"/>
                        <a:t>West Northamptonshire</a:t>
                      </a:r>
                    </a:p>
                  </a:txBody>
                  <a:tcPr/>
                </a:tc>
                <a:tc>
                  <a:txBody>
                    <a:bodyPr/>
                    <a:lstStyle/>
                    <a:p>
                      <a:r>
                        <a:rPr lang="en-GB" sz="1200" dirty="0"/>
                        <a:t>54.2%</a:t>
                      </a:r>
                    </a:p>
                  </a:txBody>
                  <a:tcPr/>
                </a:tc>
                <a:tc>
                  <a:txBody>
                    <a:bodyPr/>
                    <a:lstStyle/>
                    <a:p>
                      <a:r>
                        <a:rPr lang="en-GB" sz="1200" b="1" dirty="0"/>
                        <a:t>55.5%</a:t>
                      </a:r>
                    </a:p>
                  </a:txBody>
                  <a:tcPr/>
                </a:tc>
                <a:tc>
                  <a:txBody>
                    <a:bodyPr/>
                    <a:lstStyle/>
                    <a:p>
                      <a:r>
                        <a:rPr lang="en-GB" sz="1200" dirty="0"/>
                        <a:t>1.3%</a:t>
                      </a:r>
                    </a:p>
                  </a:txBody>
                  <a:tcPr/>
                </a:tc>
                <a:tc>
                  <a:txBody>
                    <a:bodyPr/>
                    <a:lstStyle/>
                    <a:p>
                      <a:r>
                        <a:rPr lang="en-GB" sz="1100" dirty="0"/>
                        <a:t>Fairly representative</a:t>
                      </a:r>
                    </a:p>
                  </a:txBody>
                  <a:tcPr/>
                </a:tc>
                <a:extLst>
                  <a:ext uri="{0D108BD9-81ED-4DB2-BD59-A6C34878D82A}">
                    <a16:rowId xmlns:a16="http://schemas.microsoft.com/office/drawing/2014/main" val="913794161"/>
                  </a:ext>
                </a:extLst>
              </a:tr>
            </a:tbl>
          </a:graphicData>
        </a:graphic>
      </p:graphicFrame>
      <p:sp>
        <p:nvSpPr>
          <p:cNvPr id="10" name="TextBox 9">
            <a:extLst>
              <a:ext uri="{FF2B5EF4-FFF2-40B4-BE49-F238E27FC236}">
                <a16:creationId xmlns:a16="http://schemas.microsoft.com/office/drawing/2014/main" id="{A17EB8F3-1EBE-E365-DECC-18C9A0070D0D}"/>
              </a:ext>
            </a:extLst>
          </p:cNvPr>
          <p:cNvSpPr txBox="1"/>
          <p:nvPr/>
        </p:nvSpPr>
        <p:spPr>
          <a:xfrm>
            <a:off x="6368688" y="2582515"/>
            <a:ext cx="4912123" cy="246221"/>
          </a:xfrm>
          <a:prstGeom prst="rect">
            <a:avLst/>
          </a:prstGeom>
          <a:noFill/>
        </p:spPr>
        <p:txBody>
          <a:bodyPr wrap="square" rtlCol="0">
            <a:spAutoFit/>
          </a:bodyPr>
          <a:lstStyle/>
          <a:p>
            <a:pPr algn="ctr"/>
            <a:r>
              <a:rPr lang="en-GB" sz="1000" dirty="0">
                <a:ea typeface="Verdana" panose="020B0604030504040204" pitchFamily="34" charset="0"/>
              </a:rPr>
              <a:t>9.1% said prefer not to say. The gender split is slightly more representative than last year.</a:t>
            </a:r>
          </a:p>
        </p:txBody>
      </p:sp>
      <p:graphicFrame>
        <p:nvGraphicFramePr>
          <p:cNvPr id="15" name="Table 4">
            <a:extLst>
              <a:ext uri="{FF2B5EF4-FFF2-40B4-BE49-F238E27FC236}">
                <a16:creationId xmlns:a16="http://schemas.microsoft.com/office/drawing/2014/main" id="{9D640FD3-4FC2-AEAA-3FF0-B77F3B630370}"/>
              </a:ext>
            </a:extLst>
          </p:cNvPr>
          <p:cNvGraphicFramePr>
            <a:graphicFrameLocks/>
          </p:cNvGraphicFramePr>
          <p:nvPr>
            <p:extLst>
              <p:ext uri="{D42A27DB-BD31-4B8C-83A1-F6EECF244321}">
                <p14:modId xmlns:p14="http://schemas.microsoft.com/office/powerpoint/2010/main" val="591711068"/>
              </p:ext>
            </p:extLst>
          </p:nvPr>
        </p:nvGraphicFramePr>
        <p:xfrm>
          <a:off x="150765" y="3288507"/>
          <a:ext cx="5788023" cy="2103120"/>
        </p:xfrm>
        <a:graphic>
          <a:graphicData uri="http://schemas.openxmlformats.org/drawingml/2006/table">
            <a:tbl>
              <a:tblPr firstRow="1" bandRow="1">
                <a:tableStyleId>{7E9639D4-E3E2-4D34-9284-5A2195B3D0D7}</a:tableStyleId>
              </a:tblPr>
              <a:tblGrid>
                <a:gridCol w="1745412">
                  <a:extLst>
                    <a:ext uri="{9D8B030D-6E8A-4147-A177-3AD203B41FA5}">
                      <a16:colId xmlns:a16="http://schemas.microsoft.com/office/drawing/2014/main" val="4110150319"/>
                    </a:ext>
                  </a:extLst>
                </a:gridCol>
                <a:gridCol w="827772">
                  <a:extLst>
                    <a:ext uri="{9D8B030D-6E8A-4147-A177-3AD203B41FA5}">
                      <a16:colId xmlns:a16="http://schemas.microsoft.com/office/drawing/2014/main" val="717396242"/>
                    </a:ext>
                  </a:extLst>
                </a:gridCol>
                <a:gridCol w="654518">
                  <a:extLst>
                    <a:ext uri="{9D8B030D-6E8A-4147-A177-3AD203B41FA5}">
                      <a16:colId xmlns:a16="http://schemas.microsoft.com/office/drawing/2014/main" val="1216736557"/>
                    </a:ext>
                  </a:extLst>
                </a:gridCol>
                <a:gridCol w="856649">
                  <a:extLst>
                    <a:ext uri="{9D8B030D-6E8A-4147-A177-3AD203B41FA5}">
                      <a16:colId xmlns:a16="http://schemas.microsoft.com/office/drawing/2014/main" val="818385975"/>
                    </a:ext>
                  </a:extLst>
                </a:gridCol>
                <a:gridCol w="1703672">
                  <a:extLst>
                    <a:ext uri="{9D8B030D-6E8A-4147-A177-3AD203B41FA5}">
                      <a16:colId xmlns:a16="http://schemas.microsoft.com/office/drawing/2014/main" val="2403260186"/>
                    </a:ext>
                  </a:extLst>
                </a:gridCol>
              </a:tblGrid>
              <a:tr h="419280">
                <a:tc>
                  <a:txBody>
                    <a:bodyPr/>
                    <a:lstStyle/>
                    <a:p>
                      <a:r>
                        <a:rPr lang="en-GB" sz="1200" dirty="0"/>
                        <a:t>Ethnicity</a:t>
                      </a:r>
                    </a:p>
                  </a:txBody>
                  <a:tcPr/>
                </a:tc>
                <a:tc>
                  <a:txBody>
                    <a:bodyPr/>
                    <a:lstStyle/>
                    <a:p>
                      <a:r>
                        <a:rPr lang="en-GB" sz="1200" dirty="0"/>
                        <a:t>Census 2021 data </a:t>
                      </a:r>
                    </a:p>
                  </a:txBody>
                  <a:tcPr/>
                </a:tc>
                <a:tc>
                  <a:txBody>
                    <a:bodyPr/>
                    <a:lstStyle/>
                    <a:p>
                      <a:r>
                        <a:rPr lang="en-GB" sz="1200" dirty="0"/>
                        <a:t>Survey Sample</a:t>
                      </a:r>
                    </a:p>
                  </a:txBody>
                  <a:tcPr/>
                </a:tc>
                <a:tc>
                  <a:txBody>
                    <a:bodyPr/>
                    <a:lstStyle/>
                    <a:p>
                      <a:r>
                        <a:rPr lang="en-GB" sz="1200" dirty="0"/>
                        <a:t>% Difference</a:t>
                      </a:r>
                    </a:p>
                  </a:txBody>
                  <a:tcPr/>
                </a:tc>
                <a:tc>
                  <a:txBody>
                    <a:bodyPr/>
                    <a:lstStyle/>
                    <a:p>
                      <a:r>
                        <a:rPr lang="en-GB" sz="1200" dirty="0"/>
                        <a:t>Representativeness</a:t>
                      </a:r>
                    </a:p>
                  </a:txBody>
                  <a:tcPr/>
                </a:tc>
                <a:extLst>
                  <a:ext uri="{0D108BD9-81ED-4DB2-BD59-A6C34878D82A}">
                    <a16:rowId xmlns:a16="http://schemas.microsoft.com/office/drawing/2014/main" val="775390384"/>
                  </a:ext>
                </a:extLst>
              </a:tr>
              <a:tr h="265309">
                <a:tc>
                  <a:txBody>
                    <a:bodyPr/>
                    <a:lstStyle/>
                    <a:p>
                      <a:r>
                        <a:rPr lang="en-GB" sz="1200" dirty="0"/>
                        <a:t>White British</a:t>
                      </a:r>
                    </a:p>
                  </a:txBody>
                  <a:tcPr/>
                </a:tc>
                <a:tc>
                  <a:txBody>
                    <a:bodyPr/>
                    <a:lstStyle/>
                    <a:p>
                      <a:r>
                        <a:rPr lang="en-GB" sz="1200" dirty="0"/>
                        <a:t>77.5%</a:t>
                      </a:r>
                    </a:p>
                  </a:txBody>
                  <a:tcPr/>
                </a:tc>
                <a:tc>
                  <a:txBody>
                    <a:bodyPr/>
                    <a:lstStyle/>
                    <a:p>
                      <a:r>
                        <a:rPr lang="en-GB" sz="1200" b="1" dirty="0"/>
                        <a:t>83.1%</a:t>
                      </a:r>
                    </a:p>
                  </a:txBody>
                  <a:tcPr/>
                </a:tc>
                <a:tc>
                  <a:txBody>
                    <a:bodyPr/>
                    <a:lstStyle/>
                    <a:p>
                      <a:r>
                        <a:rPr lang="en-GB" sz="1200" dirty="0"/>
                        <a:t>+5.6%</a:t>
                      </a:r>
                    </a:p>
                  </a:txBody>
                  <a:tcPr/>
                </a:tc>
                <a:tc>
                  <a:txBody>
                    <a:bodyPr/>
                    <a:lstStyle/>
                    <a:p>
                      <a:r>
                        <a:rPr lang="en-GB" sz="1100" dirty="0"/>
                        <a:t>Slightly over-represented</a:t>
                      </a:r>
                    </a:p>
                  </a:txBody>
                  <a:tcPr/>
                </a:tc>
                <a:extLst>
                  <a:ext uri="{0D108BD9-81ED-4DB2-BD59-A6C34878D82A}">
                    <a16:rowId xmlns:a16="http://schemas.microsoft.com/office/drawing/2014/main" val="4155994867"/>
                  </a:ext>
                </a:extLst>
              </a:tr>
              <a:tr h="265309">
                <a:tc>
                  <a:txBody>
                    <a:bodyPr/>
                    <a:lstStyle/>
                    <a:p>
                      <a:r>
                        <a:rPr lang="en-GB" sz="1200" dirty="0"/>
                        <a:t>White Other</a:t>
                      </a:r>
                    </a:p>
                  </a:txBody>
                  <a:tcPr/>
                </a:tc>
                <a:tc>
                  <a:txBody>
                    <a:bodyPr/>
                    <a:lstStyle/>
                    <a:p>
                      <a:r>
                        <a:rPr lang="en-GB" sz="1200" dirty="0"/>
                        <a:t>10.4%</a:t>
                      </a:r>
                    </a:p>
                  </a:txBody>
                  <a:tcPr/>
                </a:tc>
                <a:tc>
                  <a:txBody>
                    <a:bodyPr/>
                    <a:lstStyle/>
                    <a:p>
                      <a:r>
                        <a:rPr lang="en-GB" sz="1200" b="1" dirty="0"/>
                        <a:t>5.5%</a:t>
                      </a:r>
                    </a:p>
                  </a:txBody>
                  <a:tcPr/>
                </a:tc>
                <a:tc>
                  <a:txBody>
                    <a:bodyPr/>
                    <a:lstStyle/>
                    <a:p>
                      <a:r>
                        <a:rPr lang="en-GB" sz="1200" dirty="0"/>
                        <a:t>-4.9%</a:t>
                      </a:r>
                    </a:p>
                  </a:txBody>
                  <a:tcPr/>
                </a:tc>
                <a:tc>
                  <a:txBody>
                    <a:bodyPr/>
                    <a:lstStyle/>
                    <a:p>
                      <a:r>
                        <a:rPr lang="en-GB" sz="1100" dirty="0"/>
                        <a:t>Slightly under-represented</a:t>
                      </a:r>
                    </a:p>
                  </a:txBody>
                  <a:tcPr/>
                </a:tc>
                <a:extLst>
                  <a:ext uri="{0D108BD9-81ED-4DB2-BD59-A6C34878D82A}">
                    <a16:rowId xmlns:a16="http://schemas.microsoft.com/office/drawing/2014/main" val="913794161"/>
                  </a:ext>
                </a:extLst>
              </a:tr>
              <a:tr h="265309">
                <a:tc>
                  <a:txBody>
                    <a:bodyPr/>
                    <a:lstStyle/>
                    <a:p>
                      <a:r>
                        <a:rPr lang="en-GB" sz="1200" dirty="0"/>
                        <a:t>Mixed Ethnicity</a:t>
                      </a:r>
                    </a:p>
                  </a:txBody>
                  <a:tcPr/>
                </a:tc>
                <a:tc>
                  <a:txBody>
                    <a:bodyPr/>
                    <a:lstStyle/>
                    <a:p>
                      <a:r>
                        <a:rPr lang="en-GB" sz="1200" dirty="0"/>
                        <a:t>2.6%</a:t>
                      </a:r>
                    </a:p>
                  </a:txBody>
                  <a:tcPr/>
                </a:tc>
                <a:tc>
                  <a:txBody>
                    <a:bodyPr/>
                    <a:lstStyle/>
                    <a:p>
                      <a:r>
                        <a:rPr lang="en-GB" sz="1200" b="1" dirty="0"/>
                        <a:t>1.5%</a:t>
                      </a:r>
                    </a:p>
                  </a:txBody>
                  <a:tcPr/>
                </a:tc>
                <a:tc>
                  <a:txBody>
                    <a:bodyPr/>
                    <a:lstStyle/>
                    <a:p>
                      <a:r>
                        <a:rPr lang="en-GB" sz="1200" dirty="0"/>
                        <a:t>-1.1%</a:t>
                      </a:r>
                    </a:p>
                  </a:txBody>
                  <a:tcPr/>
                </a:tc>
                <a:tc>
                  <a:txBody>
                    <a:bodyPr/>
                    <a:lstStyle/>
                    <a:p>
                      <a:r>
                        <a:rPr lang="en-GB" sz="1100" dirty="0"/>
                        <a:t>Fairly representative</a:t>
                      </a:r>
                    </a:p>
                  </a:txBody>
                  <a:tcPr/>
                </a:tc>
                <a:extLst>
                  <a:ext uri="{0D108BD9-81ED-4DB2-BD59-A6C34878D82A}">
                    <a16:rowId xmlns:a16="http://schemas.microsoft.com/office/drawing/2014/main" val="2313523421"/>
                  </a:ext>
                </a:extLst>
              </a:tr>
              <a:tr h="265309">
                <a:tc>
                  <a:txBody>
                    <a:bodyPr/>
                    <a:lstStyle/>
                    <a:p>
                      <a:r>
                        <a:rPr lang="en-GB" sz="1200" dirty="0"/>
                        <a:t>Black Background</a:t>
                      </a:r>
                    </a:p>
                  </a:txBody>
                  <a:tcPr/>
                </a:tc>
                <a:tc>
                  <a:txBody>
                    <a:bodyPr/>
                    <a:lstStyle/>
                    <a:p>
                      <a:r>
                        <a:rPr lang="en-GB" sz="1200" dirty="0"/>
                        <a:t>4.0%</a:t>
                      </a:r>
                    </a:p>
                  </a:txBody>
                  <a:tcPr/>
                </a:tc>
                <a:tc>
                  <a:txBody>
                    <a:bodyPr/>
                    <a:lstStyle/>
                    <a:p>
                      <a:r>
                        <a:rPr lang="en-GB" sz="1200" b="1" dirty="0"/>
                        <a:t>1.3%</a:t>
                      </a:r>
                    </a:p>
                  </a:txBody>
                  <a:tcPr/>
                </a:tc>
                <a:tc>
                  <a:txBody>
                    <a:bodyPr/>
                    <a:lstStyle/>
                    <a:p>
                      <a:r>
                        <a:rPr lang="en-GB" sz="1200" dirty="0"/>
                        <a:t>-2.7%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Slightly under-represented</a:t>
                      </a:r>
                    </a:p>
                  </a:txBody>
                  <a:tcPr/>
                </a:tc>
                <a:extLst>
                  <a:ext uri="{0D108BD9-81ED-4DB2-BD59-A6C34878D82A}">
                    <a16:rowId xmlns:a16="http://schemas.microsoft.com/office/drawing/2014/main" val="2239956424"/>
                  </a:ext>
                </a:extLst>
              </a:tr>
              <a:tr h="265309">
                <a:tc>
                  <a:txBody>
                    <a:bodyPr/>
                    <a:lstStyle/>
                    <a:p>
                      <a:r>
                        <a:rPr lang="en-GB" sz="1200" dirty="0"/>
                        <a:t>Asian Background</a:t>
                      </a:r>
                    </a:p>
                  </a:txBody>
                  <a:tcPr/>
                </a:tc>
                <a:tc>
                  <a:txBody>
                    <a:bodyPr/>
                    <a:lstStyle/>
                    <a:p>
                      <a:r>
                        <a:rPr lang="en-GB" sz="1200" dirty="0"/>
                        <a:t>4.5%</a:t>
                      </a:r>
                    </a:p>
                  </a:txBody>
                  <a:tcPr/>
                </a:tc>
                <a:tc>
                  <a:txBody>
                    <a:bodyPr/>
                    <a:lstStyle/>
                    <a:p>
                      <a:r>
                        <a:rPr lang="en-GB" sz="1200" b="1" dirty="0"/>
                        <a:t>1.6%</a:t>
                      </a:r>
                    </a:p>
                  </a:txBody>
                  <a:tcPr/>
                </a:tc>
                <a:tc>
                  <a:txBody>
                    <a:bodyPr/>
                    <a:lstStyle/>
                    <a:p>
                      <a:r>
                        <a:rPr lang="en-GB" sz="1200" dirty="0"/>
                        <a:t>-2.9%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Slightly under-represented</a:t>
                      </a:r>
                    </a:p>
                  </a:txBody>
                  <a:tcPr/>
                </a:tc>
                <a:extLst>
                  <a:ext uri="{0D108BD9-81ED-4DB2-BD59-A6C34878D82A}">
                    <a16:rowId xmlns:a16="http://schemas.microsoft.com/office/drawing/2014/main" val="882806638"/>
                  </a:ext>
                </a:extLst>
              </a:tr>
              <a:tr h="265309">
                <a:tc>
                  <a:txBody>
                    <a:bodyPr/>
                    <a:lstStyle/>
                    <a:p>
                      <a:r>
                        <a:rPr lang="en-GB" sz="1200" dirty="0"/>
                        <a:t>Other Ethnicity</a:t>
                      </a:r>
                    </a:p>
                  </a:txBody>
                  <a:tcPr/>
                </a:tc>
                <a:tc>
                  <a:txBody>
                    <a:bodyPr/>
                    <a:lstStyle/>
                    <a:p>
                      <a:r>
                        <a:rPr lang="en-GB" sz="1200" dirty="0"/>
                        <a:t>1.0%</a:t>
                      </a:r>
                    </a:p>
                  </a:txBody>
                  <a:tcPr/>
                </a:tc>
                <a:tc>
                  <a:txBody>
                    <a:bodyPr/>
                    <a:lstStyle/>
                    <a:p>
                      <a:r>
                        <a:rPr lang="en-GB" sz="1200" b="1" dirty="0"/>
                        <a:t>0.4%</a:t>
                      </a:r>
                    </a:p>
                  </a:txBody>
                  <a:tcPr/>
                </a:tc>
                <a:tc>
                  <a:txBody>
                    <a:bodyPr/>
                    <a:lstStyle/>
                    <a:p>
                      <a:r>
                        <a:rPr lang="en-GB" sz="1200" dirty="0"/>
                        <a:t>-0.6%</a:t>
                      </a:r>
                    </a:p>
                  </a:txBody>
                  <a:tcPr/>
                </a:tc>
                <a:tc>
                  <a:txBody>
                    <a:bodyPr/>
                    <a:lstStyle/>
                    <a:p>
                      <a:r>
                        <a:rPr lang="en-GB" sz="1100" dirty="0"/>
                        <a:t>Fairly representative</a:t>
                      </a:r>
                    </a:p>
                  </a:txBody>
                  <a:tcPr/>
                </a:tc>
                <a:extLst>
                  <a:ext uri="{0D108BD9-81ED-4DB2-BD59-A6C34878D82A}">
                    <a16:rowId xmlns:a16="http://schemas.microsoft.com/office/drawing/2014/main" val="1654814453"/>
                  </a:ext>
                </a:extLst>
              </a:tr>
            </a:tbl>
          </a:graphicData>
        </a:graphic>
      </p:graphicFrame>
      <p:sp>
        <p:nvSpPr>
          <p:cNvPr id="18" name="TextBox 17">
            <a:extLst>
              <a:ext uri="{FF2B5EF4-FFF2-40B4-BE49-F238E27FC236}">
                <a16:creationId xmlns:a16="http://schemas.microsoft.com/office/drawing/2014/main" id="{6872A1F4-72E1-341D-1B64-C1054FF695CE}"/>
              </a:ext>
            </a:extLst>
          </p:cNvPr>
          <p:cNvSpPr txBox="1"/>
          <p:nvPr/>
        </p:nvSpPr>
        <p:spPr>
          <a:xfrm>
            <a:off x="150765" y="5364262"/>
            <a:ext cx="5788023" cy="553998"/>
          </a:xfrm>
          <a:prstGeom prst="rect">
            <a:avLst/>
          </a:prstGeom>
          <a:noFill/>
        </p:spPr>
        <p:txBody>
          <a:bodyPr wrap="square" rtlCol="0">
            <a:spAutoFit/>
          </a:bodyPr>
          <a:lstStyle/>
          <a:p>
            <a:pPr algn="ctr"/>
            <a:r>
              <a:rPr lang="en-GB" sz="1000" dirty="0">
                <a:ea typeface="Verdana" panose="020B0604030504040204" pitchFamily="34" charset="0"/>
              </a:rPr>
              <a:t>6.3% of the survey sample said prefer not to say- had these people felt confident to share their demographics, the representativeness may have changed. However, this figure has improved from previous years and the ethnicity split is </a:t>
            </a:r>
            <a:r>
              <a:rPr lang="en-GB" sz="1000" i="1" dirty="0">
                <a:ea typeface="Verdana" panose="020B0604030504040204" pitchFamily="34" charset="0"/>
              </a:rPr>
              <a:t>slightly</a:t>
            </a:r>
            <a:r>
              <a:rPr lang="en-GB" sz="1000" dirty="0">
                <a:ea typeface="Verdana" panose="020B0604030504040204" pitchFamily="34" charset="0"/>
              </a:rPr>
              <a:t> more representative than last year.</a:t>
            </a:r>
          </a:p>
        </p:txBody>
      </p:sp>
      <p:graphicFrame>
        <p:nvGraphicFramePr>
          <p:cNvPr id="20" name="Table 4">
            <a:extLst>
              <a:ext uri="{FF2B5EF4-FFF2-40B4-BE49-F238E27FC236}">
                <a16:creationId xmlns:a16="http://schemas.microsoft.com/office/drawing/2014/main" id="{033C23FA-985C-7FAA-7310-2ED31391A54C}"/>
              </a:ext>
            </a:extLst>
          </p:cNvPr>
          <p:cNvGraphicFramePr>
            <a:graphicFrameLocks/>
          </p:cNvGraphicFramePr>
          <p:nvPr>
            <p:extLst>
              <p:ext uri="{D42A27DB-BD31-4B8C-83A1-F6EECF244321}">
                <p14:modId xmlns:p14="http://schemas.microsoft.com/office/powerpoint/2010/main" val="1004223800"/>
              </p:ext>
            </p:extLst>
          </p:nvPr>
        </p:nvGraphicFramePr>
        <p:xfrm>
          <a:off x="6359125" y="3289848"/>
          <a:ext cx="4912123" cy="2377440"/>
        </p:xfrm>
        <a:graphic>
          <a:graphicData uri="http://schemas.openxmlformats.org/drawingml/2006/table">
            <a:tbl>
              <a:tblPr firstRow="1" bandRow="1">
                <a:tableStyleId>{7E9639D4-E3E2-4D34-9284-5A2195B3D0D7}</a:tableStyleId>
              </a:tblPr>
              <a:tblGrid>
                <a:gridCol w="648067">
                  <a:extLst>
                    <a:ext uri="{9D8B030D-6E8A-4147-A177-3AD203B41FA5}">
                      <a16:colId xmlns:a16="http://schemas.microsoft.com/office/drawing/2014/main" val="4110150319"/>
                    </a:ext>
                  </a:extLst>
                </a:gridCol>
                <a:gridCol w="875899">
                  <a:extLst>
                    <a:ext uri="{9D8B030D-6E8A-4147-A177-3AD203B41FA5}">
                      <a16:colId xmlns:a16="http://schemas.microsoft.com/office/drawing/2014/main" val="717396242"/>
                    </a:ext>
                  </a:extLst>
                </a:gridCol>
                <a:gridCol w="683393">
                  <a:extLst>
                    <a:ext uri="{9D8B030D-6E8A-4147-A177-3AD203B41FA5}">
                      <a16:colId xmlns:a16="http://schemas.microsoft.com/office/drawing/2014/main" val="1216736557"/>
                    </a:ext>
                  </a:extLst>
                </a:gridCol>
                <a:gridCol w="847023">
                  <a:extLst>
                    <a:ext uri="{9D8B030D-6E8A-4147-A177-3AD203B41FA5}">
                      <a16:colId xmlns:a16="http://schemas.microsoft.com/office/drawing/2014/main" val="818385975"/>
                    </a:ext>
                  </a:extLst>
                </a:gridCol>
                <a:gridCol w="1857741">
                  <a:extLst>
                    <a:ext uri="{9D8B030D-6E8A-4147-A177-3AD203B41FA5}">
                      <a16:colId xmlns:a16="http://schemas.microsoft.com/office/drawing/2014/main" val="2403260186"/>
                    </a:ext>
                  </a:extLst>
                </a:gridCol>
              </a:tblGrid>
              <a:tr h="419280">
                <a:tc>
                  <a:txBody>
                    <a:bodyPr/>
                    <a:lstStyle/>
                    <a:p>
                      <a:r>
                        <a:rPr lang="en-GB" sz="1200" dirty="0"/>
                        <a:t>Age</a:t>
                      </a:r>
                    </a:p>
                  </a:txBody>
                  <a:tcPr/>
                </a:tc>
                <a:tc>
                  <a:txBody>
                    <a:bodyPr/>
                    <a:lstStyle/>
                    <a:p>
                      <a:r>
                        <a:rPr lang="en-GB" sz="1200" dirty="0"/>
                        <a:t>*Census 2021 data </a:t>
                      </a:r>
                    </a:p>
                  </a:txBody>
                  <a:tcPr/>
                </a:tc>
                <a:tc>
                  <a:txBody>
                    <a:bodyPr/>
                    <a:lstStyle/>
                    <a:p>
                      <a:r>
                        <a:rPr lang="en-GB" sz="1200" dirty="0"/>
                        <a:t>Survey Sample</a:t>
                      </a:r>
                    </a:p>
                  </a:txBody>
                  <a:tcPr/>
                </a:tc>
                <a:tc>
                  <a:txBody>
                    <a:bodyPr/>
                    <a:lstStyle/>
                    <a:p>
                      <a:r>
                        <a:rPr lang="en-GB" sz="1200" dirty="0"/>
                        <a:t>% Difference</a:t>
                      </a:r>
                    </a:p>
                  </a:txBody>
                  <a:tcPr/>
                </a:tc>
                <a:tc>
                  <a:txBody>
                    <a:bodyPr/>
                    <a:lstStyle/>
                    <a:p>
                      <a:r>
                        <a:rPr lang="en-GB" sz="1200" dirty="0"/>
                        <a:t>Representativeness</a:t>
                      </a:r>
                    </a:p>
                  </a:txBody>
                  <a:tcPr/>
                </a:tc>
                <a:extLst>
                  <a:ext uri="{0D108BD9-81ED-4DB2-BD59-A6C34878D82A}">
                    <a16:rowId xmlns:a16="http://schemas.microsoft.com/office/drawing/2014/main" val="775390384"/>
                  </a:ext>
                </a:extLst>
              </a:tr>
              <a:tr h="265309">
                <a:tc>
                  <a:txBody>
                    <a:bodyPr/>
                    <a:lstStyle/>
                    <a:p>
                      <a:r>
                        <a:rPr lang="en-GB" sz="1200" dirty="0"/>
                        <a:t>16-24</a:t>
                      </a:r>
                    </a:p>
                  </a:txBody>
                  <a:tcPr/>
                </a:tc>
                <a:tc>
                  <a:txBody>
                    <a:bodyPr/>
                    <a:lstStyle/>
                    <a:p>
                      <a:r>
                        <a:rPr lang="en-GB" sz="1200" dirty="0"/>
                        <a:t>12.0%</a:t>
                      </a:r>
                    </a:p>
                  </a:txBody>
                  <a:tcPr/>
                </a:tc>
                <a:tc>
                  <a:txBody>
                    <a:bodyPr/>
                    <a:lstStyle/>
                    <a:p>
                      <a:r>
                        <a:rPr lang="en-GB" sz="1200" b="1" dirty="0"/>
                        <a:t>1.7%</a:t>
                      </a:r>
                    </a:p>
                  </a:txBody>
                  <a:tcPr/>
                </a:tc>
                <a:tc>
                  <a:txBody>
                    <a:bodyPr/>
                    <a:lstStyle/>
                    <a:p>
                      <a:r>
                        <a:rPr lang="en-GB" sz="1200" dirty="0"/>
                        <a:t>-10.3%</a:t>
                      </a:r>
                    </a:p>
                  </a:txBody>
                  <a:tcPr/>
                </a:tc>
                <a:tc>
                  <a:txBody>
                    <a:bodyPr/>
                    <a:lstStyle/>
                    <a:p>
                      <a:r>
                        <a:rPr lang="en-GB" sz="1100" dirty="0"/>
                        <a:t>Under-represented</a:t>
                      </a:r>
                    </a:p>
                  </a:txBody>
                  <a:tcPr/>
                </a:tc>
                <a:extLst>
                  <a:ext uri="{0D108BD9-81ED-4DB2-BD59-A6C34878D82A}">
                    <a16:rowId xmlns:a16="http://schemas.microsoft.com/office/drawing/2014/main" val="354699928"/>
                  </a:ext>
                </a:extLst>
              </a:tr>
              <a:tr h="265309">
                <a:tc>
                  <a:txBody>
                    <a:bodyPr/>
                    <a:lstStyle/>
                    <a:p>
                      <a:r>
                        <a:rPr lang="en-GB" sz="1200" dirty="0"/>
                        <a:t>25-34</a:t>
                      </a:r>
                    </a:p>
                  </a:txBody>
                  <a:tcPr/>
                </a:tc>
                <a:tc>
                  <a:txBody>
                    <a:bodyPr/>
                    <a:lstStyle/>
                    <a:p>
                      <a:r>
                        <a:rPr lang="en-GB" sz="1200" dirty="0"/>
                        <a:t>16.5%</a:t>
                      </a:r>
                    </a:p>
                  </a:txBody>
                  <a:tcPr/>
                </a:tc>
                <a:tc>
                  <a:txBody>
                    <a:bodyPr/>
                    <a:lstStyle/>
                    <a:p>
                      <a:r>
                        <a:rPr lang="en-GB" sz="1200" b="1" dirty="0"/>
                        <a:t>5.3%</a:t>
                      </a:r>
                    </a:p>
                  </a:txBody>
                  <a:tcPr/>
                </a:tc>
                <a:tc>
                  <a:txBody>
                    <a:bodyPr/>
                    <a:lstStyle/>
                    <a:p>
                      <a:r>
                        <a:rPr lang="en-GB" sz="1200" dirty="0"/>
                        <a:t>-11.2%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Under-represented</a:t>
                      </a:r>
                    </a:p>
                  </a:txBody>
                  <a:tcPr/>
                </a:tc>
                <a:extLst>
                  <a:ext uri="{0D108BD9-81ED-4DB2-BD59-A6C34878D82A}">
                    <a16:rowId xmlns:a16="http://schemas.microsoft.com/office/drawing/2014/main" val="3701976772"/>
                  </a:ext>
                </a:extLst>
              </a:tr>
              <a:tr h="265309">
                <a:tc>
                  <a:txBody>
                    <a:bodyPr/>
                    <a:lstStyle/>
                    <a:p>
                      <a:r>
                        <a:rPr lang="en-GB" sz="1200" dirty="0"/>
                        <a:t>35-44</a:t>
                      </a:r>
                    </a:p>
                  </a:txBody>
                  <a:tcPr/>
                </a:tc>
                <a:tc>
                  <a:txBody>
                    <a:bodyPr/>
                    <a:lstStyle/>
                    <a:p>
                      <a:r>
                        <a:rPr lang="en-GB" sz="1200" dirty="0"/>
                        <a:t>16.7%</a:t>
                      </a:r>
                    </a:p>
                  </a:txBody>
                  <a:tcPr/>
                </a:tc>
                <a:tc>
                  <a:txBody>
                    <a:bodyPr/>
                    <a:lstStyle/>
                    <a:p>
                      <a:r>
                        <a:rPr lang="en-GB" sz="1200" b="1" dirty="0"/>
                        <a:t>10.2%</a:t>
                      </a:r>
                    </a:p>
                  </a:txBody>
                  <a:tcPr/>
                </a:tc>
                <a:tc>
                  <a:txBody>
                    <a:bodyPr/>
                    <a:lstStyle/>
                    <a:p>
                      <a:r>
                        <a:rPr lang="en-GB" sz="1200" dirty="0"/>
                        <a:t>-6.5%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Slightly under-represented</a:t>
                      </a:r>
                    </a:p>
                  </a:txBody>
                  <a:tcPr/>
                </a:tc>
                <a:extLst>
                  <a:ext uri="{0D108BD9-81ED-4DB2-BD59-A6C34878D82A}">
                    <a16:rowId xmlns:a16="http://schemas.microsoft.com/office/drawing/2014/main" val="1744195634"/>
                  </a:ext>
                </a:extLst>
              </a:tr>
              <a:tr h="265309">
                <a:tc>
                  <a:txBody>
                    <a:bodyPr/>
                    <a:lstStyle/>
                    <a:p>
                      <a:r>
                        <a:rPr lang="en-GB" sz="1200" dirty="0"/>
                        <a:t>45-54</a:t>
                      </a:r>
                    </a:p>
                  </a:txBody>
                  <a:tcPr/>
                </a:tc>
                <a:tc>
                  <a:txBody>
                    <a:bodyPr/>
                    <a:lstStyle/>
                    <a:p>
                      <a:r>
                        <a:rPr lang="en-GB" sz="1200" dirty="0"/>
                        <a:t>17.4%</a:t>
                      </a:r>
                    </a:p>
                  </a:txBody>
                  <a:tcPr/>
                </a:tc>
                <a:tc>
                  <a:txBody>
                    <a:bodyPr/>
                    <a:lstStyle/>
                    <a:p>
                      <a:r>
                        <a:rPr lang="en-GB" sz="1200" b="1" dirty="0"/>
                        <a:t>13.2%</a:t>
                      </a:r>
                    </a:p>
                  </a:txBody>
                  <a:tcPr/>
                </a:tc>
                <a:tc>
                  <a:txBody>
                    <a:bodyPr/>
                    <a:lstStyle/>
                    <a:p>
                      <a:r>
                        <a:rPr lang="en-GB" sz="1200" dirty="0"/>
                        <a:t>-4.2%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Slightly under-represented</a:t>
                      </a:r>
                    </a:p>
                  </a:txBody>
                  <a:tcPr/>
                </a:tc>
                <a:extLst>
                  <a:ext uri="{0D108BD9-81ED-4DB2-BD59-A6C34878D82A}">
                    <a16:rowId xmlns:a16="http://schemas.microsoft.com/office/drawing/2014/main" val="1963416810"/>
                  </a:ext>
                </a:extLst>
              </a:tr>
              <a:tr h="265309">
                <a:tc>
                  <a:txBody>
                    <a:bodyPr/>
                    <a:lstStyle/>
                    <a:p>
                      <a:r>
                        <a:rPr lang="en-GB" sz="1200" dirty="0"/>
                        <a:t>55-64</a:t>
                      </a:r>
                    </a:p>
                  </a:txBody>
                  <a:tcPr/>
                </a:tc>
                <a:tc>
                  <a:txBody>
                    <a:bodyPr/>
                    <a:lstStyle/>
                    <a:p>
                      <a:r>
                        <a:rPr lang="en-GB" sz="1200" dirty="0"/>
                        <a:t>15.5%</a:t>
                      </a:r>
                    </a:p>
                  </a:txBody>
                  <a:tcPr/>
                </a:tc>
                <a:tc>
                  <a:txBody>
                    <a:bodyPr/>
                    <a:lstStyle/>
                    <a:p>
                      <a:r>
                        <a:rPr lang="en-GB" sz="1200" b="1" dirty="0"/>
                        <a:t>17.1%</a:t>
                      </a:r>
                    </a:p>
                  </a:txBody>
                  <a:tcPr/>
                </a:tc>
                <a:tc>
                  <a:txBody>
                    <a:bodyPr/>
                    <a:lstStyle/>
                    <a:p>
                      <a:r>
                        <a:rPr lang="en-GB" sz="1200" dirty="0"/>
                        <a:t>+1.6%</a:t>
                      </a:r>
                    </a:p>
                  </a:txBody>
                  <a:tcPr/>
                </a:tc>
                <a:tc>
                  <a:txBody>
                    <a:bodyPr/>
                    <a:lstStyle/>
                    <a:p>
                      <a:r>
                        <a:rPr lang="en-GB" sz="1100" dirty="0"/>
                        <a:t>Slightly over-represented</a:t>
                      </a:r>
                    </a:p>
                  </a:txBody>
                  <a:tcPr/>
                </a:tc>
                <a:extLst>
                  <a:ext uri="{0D108BD9-81ED-4DB2-BD59-A6C34878D82A}">
                    <a16:rowId xmlns:a16="http://schemas.microsoft.com/office/drawing/2014/main" val="1545297423"/>
                  </a:ext>
                </a:extLst>
              </a:tr>
              <a:tr h="265309">
                <a:tc>
                  <a:txBody>
                    <a:bodyPr/>
                    <a:lstStyle/>
                    <a:p>
                      <a:r>
                        <a:rPr lang="en-GB" sz="1200" dirty="0"/>
                        <a:t>65-74</a:t>
                      </a:r>
                    </a:p>
                  </a:txBody>
                  <a:tcPr/>
                </a:tc>
                <a:tc>
                  <a:txBody>
                    <a:bodyPr/>
                    <a:lstStyle/>
                    <a:p>
                      <a:r>
                        <a:rPr lang="en-GB" sz="1200" dirty="0"/>
                        <a:t>12.2%</a:t>
                      </a:r>
                    </a:p>
                  </a:txBody>
                  <a:tcPr/>
                </a:tc>
                <a:tc>
                  <a:txBody>
                    <a:bodyPr/>
                    <a:lstStyle/>
                    <a:p>
                      <a:r>
                        <a:rPr lang="en-GB" sz="1200" b="1" dirty="0"/>
                        <a:t>24.5%</a:t>
                      </a:r>
                    </a:p>
                  </a:txBody>
                  <a:tcPr/>
                </a:tc>
                <a:tc>
                  <a:txBody>
                    <a:bodyPr/>
                    <a:lstStyle/>
                    <a:p>
                      <a:r>
                        <a:rPr lang="en-GB" sz="1200" dirty="0"/>
                        <a:t>+12.3%</a:t>
                      </a:r>
                    </a:p>
                  </a:txBody>
                  <a:tcPr/>
                </a:tc>
                <a:tc>
                  <a:txBody>
                    <a:bodyPr/>
                    <a:lstStyle/>
                    <a:p>
                      <a:r>
                        <a:rPr lang="en-GB" sz="1100" dirty="0"/>
                        <a:t>Over-represented</a:t>
                      </a:r>
                    </a:p>
                  </a:txBody>
                  <a:tcPr/>
                </a:tc>
                <a:extLst>
                  <a:ext uri="{0D108BD9-81ED-4DB2-BD59-A6C34878D82A}">
                    <a16:rowId xmlns:a16="http://schemas.microsoft.com/office/drawing/2014/main" val="918446159"/>
                  </a:ext>
                </a:extLst>
              </a:tr>
              <a:tr h="265309">
                <a:tc>
                  <a:txBody>
                    <a:bodyPr/>
                    <a:lstStyle/>
                    <a:p>
                      <a:r>
                        <a:rPr lang="en-GB" sz="1200" dirty="0"/>
                        <a:t>75+</a:t>
                      </a:r>
                    </a:p>
                  </a:txBody>
                  <a:tcPr/>
                </a:tc>
                <a:tc>
                  <a:txBody>
                    <a:bodyPr/>
                    <a:lstStyle/>
                    <a:p>
                      <a:r>
                        <a:rPr lang="en-GB" sz="1200" dirty="0"/>
                        <a:t>9.7%</a:t>
                      </a:r>
                    </a:p>
                  </a:txBody>
                  <a:tcPr/>
                </a:tc>
                <a:tc>
                  <a:txBody>
                    <a:bodyPr/>
                    <a:lstStyle/>
                    <a:p>
                      <a:r>
                        <a:rPr lang="en-GB" sz="1200" b="1" dirty="0"/>
                        <a:t>17.3%</a:t>
                      </a:r>
                    </a:p>
                  </a:txBody>
                  <a:tcPr/>
                </a:tc>
                <a:tc>
                  <a:txBody>
                    <a:bodyPr/>
                    <a:lstStyle/>
                    <a:p>
                      <a:r>
                        <a:rPr lang="en-GB" sz="1200" dirty="0"/>
                        <a:t>+7.6%</a:t>
                      </a:r>
                    </a:p>
                  </a:txBody>
                  <a:tcPr/>
                </a:tc>
                <a:tc>
                  <a:txBody>
                    <a:bodyPr/>
                    <a:lstStyle/>
                    <a:p>
                      <a:r>
                        <a:rPr lang="en-GB" sz="1100" dirty="0"/>
                        <a:t>Slightly over-represented</a:t>
                      </a:r>
                    </a:p>
                  </a:txBody>
                  <a:tcPr/>
                </a:tc>
                <a:extLst>
                  <a:ext uri="{0D108BD9-81ED-4DB2-BD59-A6C34878D82A}">
                    <a16:rowId xmlns:a16="http://schemas.microsoft.com/office/drawing/2014/main" val="168901602"/>
                  </a:ext>
                </a:extLst>
              </a:tr>
            </a:tbl>
          </a:graphicData>
        </a:graphic>
      </p:graphicFrame>
      <p:sp>
        <p:nvSpPr>
          <p:cNvPr id="23" name="TextBox 22">
            <a:extLst>
              <a:ext uri="{FF2B5EF4-FFF2-40B4-BE49-F238E27FC236}">
                <a16:creationId xmlns:a16="http://schemas.microsoft.com/office/drawing/2014/main" id="{12D9A593-5A1F-1D7F-45C5-820A8BAB936B}"/>
              </a:ext>
            </a:extLst>
          </p:cNvPr>
          <p:cNvSpPr txBox="1"/>
          <p:nvPr/>
        </p:nvSpPr>
        <p:spPr>
          <a:xfrm>
            <a:off x="6559586" y="5667288"/>
            <a:ext cx="4530325" cy="861774"/>
          </a:xfrm>
          <a:prstGeom prst="rect">
            <a:avLst/>
          </a:prstGeom>
          <a:noFill/>
        </p:spPr>
        <p:txBody>
          <a:bodyPr wrap="square" rtlCol="0">
            <a:spAutoFit/>
          </a:bodyPr>
          <a:lstStyle/>
          <a:p>
            <a:pPr algn="ctr"/>
            <a:r>
              <a:rPr lang="en-GB" sz="1000" dirty="0">
                <a:ea typeface="Verdana" panose="020B0604030504040204" pitchFamily="34" charset="0"/>
              </a:rPr>
              <a:t>*these are the percentages of the age groups that make up the population once all people under 16 have been removed, as we did not survey under 16s.</a:t>
            </a:r>
          </a:p>
          <a:p>
            <a:pPr algn="ctr"/>
            <a:endParaRPr lang="en-GB" sz="1000" dirty="0">
              <a:ea typeface="Verdana" panose="020B0604030504040204" pitchFamily="34" charset="0"/>
            </a:endParaRPr>
          </a:p>
          <a:p>
            <a:pPr algn="ctr"/>
            <a:r>
              <a:rPr lang="en-GB" sz="1000" dirty="0">
                <a:ea typeface="Verdana" panose="020B0604030504040204" pitchFamily="34" charset="0"/>
              </a:rPr>
              <a:t>10.8% of the survey sample said prefer not to say- had these people felt confident to share their demographics, the representativeness may have changed. </a:t>
            </a:r>
          </a:p>
        </p:txBody>
      </p:sp>
    </p:spTree>
    <p:extLst>
      <p:ext uri="{BB962C8B-B14F-4D97-AF65-F5344CB8AC3E}">
        <p14:creationId xmlns:p14="http://schemas.microsoft.com/office/powerpoint/2010/main" val="3370399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3755B-74E5-4DB5-96FE-6CA9075CA77A}"/>
              </a:ext>
            </a:extLst>
          </p:cNvPr>
          <p:cNvSpPr>
            <a:spLocks noGrp="1"/>
          </p:cNvSpPr>
          <p:nvPr>
            <p:ph type="title"/>
          </p:nvPr>
        </p:nvSpPr>
        <p:spPr>
          <a:xfrm>
            <a:off x="58921" y="6124"/>
            <a:ext cx="11364996" cy="621133"/>
          </a:xfrm>
        </p:spPr>
        <p:txBody>
          <a:bodyPr>
            <a:noAutofit/>
          </a:bodyPr>
          <a:lstStyle/>
          <a:p>
            <a:r>
              <a:rPr lang="en-GB" sz="3200" b="1" dirty="0"/>
              <a:t>Public Feedback on the Strategic Priorities and Expected Outcomes</a:t>
            </a:r>
          </a:p>
        </p:txBody>
      </p:sp>
      <p:sp>
        <p:nvSpPr>
          <p:cNvPr id="3" name="TextBox 2">
            <a:extLst>
              <a:ext uri="{FF2B5EF4-FFF2-40B4-BE49-F238E27FC236}">
                <a16:creationId xmlns:a16="http://schemas.microsoft.com/office/drawing/2014/main" id="{A1DB0047-CC2B-8921-2A3C-5A16B37A8EB3}"/>
              </a:ext>
            </a:extLst>
          </p:cNvPr>
          <p:cNvSpPr txBox="1"/>
          <p:nvPr/>
        </p:nvSpPr>
        <p:spPr>
          <a:xfrm>
            <a:off x="250120" y="4948927"/>
            <a:ext cx="5245788" cy="1615827"/>
          </a:xfrm>
          <a:prstGeom prst="rect">
            <a:avLst/>
          </a:prstGeom>
          <a:noFill/>
        </p:spPr>
        <p:txBody>
          <a:bodyPr wrap="square">
            <a:spAutoFit/>
          </a:bodyPr>
          <a:lstStyle/>
          <a:p>
            <a:r>
              <a:rPr lang="en-GB" sz="1100" b="1" dirty="0"/>
              <a:t>Participants were told the strategic priorities in the Public Safety Plan. They were then asked how much they agreed or disagreed that these priorities should be in the Plan. </a:t>
            </a:r>
          </a:p>
          <a:p>
            <a:pPr marL="171450" indent="-171450">
              <a:buFont typeface="Arial" panose="020B0604020202020204" pitchFamily="34" charset="0"/>
              <a:buChar char="•"/>
            </a:pPr>
            <a:endParaRPr lang="en-GB" sz="1100" b="1" dirty="0"/>
          </a:p>
          <a:p>
            <a:r>
              <a:rPr lang="en-GB" sz="1100" dirty="0"/>
              <a:t>Participants tended to agree with the priorities. They were most likely to agree with the priority of professionalism and standards (90.4% agreement), followed by Visible, accessible community services (87.5% agreement). </a:t>
            </a:r>
          </a:p>
          <a:p>
            <a:endParaRPr lang="en-GB" sz="1100" dirty="0"/>
          </a:p>
          <a:p>
            <a:r>
              <a:rPr lang="en-GB" sz="1100" dirty="0"/>
              <a:t>Strong partnerships saw the lowest level of agreement, although agreement was still high at 76.5%.</a:t>
            </a:r>
          </a:p>
        </p:txBody>
      </p:sp>
      <p:graphicFrame>
        <p:nvGraphicFramePr>
          <p:cNvPr id="7" name="Chart 6">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2239607139"/>
              </p:ext>
            </p:extLst>
          </p:nvPr>
        </p:nvGraphicFramePr>
        <p:xfrm>
          <a:off x="19049" y="1331228"/>
          <a:ext cx="5495917" cy="312178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87DD11FF-32B8-9303-4FDF-63BE0A06ACD5}"/>
              </a:ext>
            </a:extLst>
          </p:cNvPr>
          <p:cNvGraphicFramePr>
            <a:graphicFrameLocks/>
          </p:cNvGraphicFramePr>
          <p:nvPr>
            <p:extLst>
              <p:ext uri="{D42A27DB-BD31-4B8C-83A1-F6EECF244321}">
                <p14:modId xmlns:p14="http://schemas.microsoft.com/office/powerpoint/2010/main" val="2221199401"/>
              </p:ext>
            </p:extLst>
          </p:nvPr>
        </p:nvGraphicFramePr>
        <p:xfrm>
          <a:off x="5762049" y="935761"/>
          <a:ext cx="5915637" cy="3956016"/>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a:extLst>
              <a:ext uri="{FF2B5EF4-FFF2-40B4-BE49-F238E27FC236}">
                <a16:creationId xmlns:a16="http://schemas.microsoft.com/office/drawing/2014/main" id="{0DAEFAF5-2F19-A0D3-2AB3-4D8449D334B4}"/>
              </a:ext>
            </a:extLst>
          </p:cNvPr>
          <p:cNvSpPr txBox="1"/>
          <p:nvPr/>
        </p:nvSpPr>
        <p:spPr>
          <a:xfrm>
            <a:off x="6115676" y="4948927"/>
            <a:ext cx="5347403" cy="1954381"/>
          </a:xfrm>
          <a:prstGeom prst="rect">
            <a:avLst/>
          </a:prstGeom>
          <a:noFill/>
        </p:spPr>
        <p:txBody>
          <a:bodyPr wrap="square">
            <a:spAutoFit/>
          </a:bodyPr>
          <a:lstStyle/>
          <a:p>
            <a:r>
              <a:rPr lang="en-GB" sz="1100" b="1" dirty="0"/>
              <a:t>Participants were then told what the expected outcomes from the Police, Fire and Crime Plan are, and were asked how much they agree or disagree with the outcomes. </a:t>
            </a:r>
          </a:p>
          <a:p>
            <a:endParaRPr lang="en-GB" sz="1100" b="1" dirty="0"/>
          </a:p>
          <a:p>
            <a:r>
              <a:rPr lang="en-GB" sz="1100" dirty="0"/>
              <a:t>The public tended to agree with the outcomes in the plan, with over 79% agreement across them all. </a:t>
            </a:r>
          </a:p>
          <a:p>
            <a:endParaRPr lang="en-GB" sz="1100" dirty="0"/>
          </a:p>
          <a:p>
            <a:r>
              <a:rPr lang="en-GB" sz="1100" dirty="0"/>
              <a:t>High standards (87.2%), Public Confidence (87.1%), and Safer Places (86.5%) saw the highest levels of agreement, followed by Criminal Justice (84.6%). </a:t>
            </a:r>
          </a:p>
          <a:p>
            <a:endParaRPr lang="en-GB" sz="1100" dirty="0"/>
          </a:p>
          <a:p>
            <a:r>
              <a:rPr lang="en-GB" sz="1100" dirty="0"/>
              <a:t>Working together (79.5%) and Ethical leadership (79.1%) saw the lowest levels of agreement. </a:t>
            </a:r>
          </a:p>
        </p:txBody>
      </p:sp>
      <p:sp>
        <p:nvSpPr>
          <p:cNvPr id="5" name="TextBox 4">
            <a:extLst>
              <a:ext uri="{FF2B5EF4-FFF2-40B4-BE49-F238E27FC236}">
                <a16:creationId xmlns:a16="http://schemas.microsoft.com/office/drawing/2014/main" id="{0B7822EF-B17D-4508-76EF-4DCB19E023DA}"/>
              </a:ext>
            </a:extLst>
          </p:cNvPr>
          <p:cNvSpPr txBox="1"/>
          <p:nvPr/>
        </p:nvSpPr>
        <p:spPr>
          <a:xfrm>
            <a:off x="871828" y="806229"/>
            <a:ext cx="4442652" cy="523220"/>
          </a:xfrm>
          <a:prstGeom prst="rect">
            <a:avLst/>
          </a:prstGeom>
          <a:noFill/>
        </p:spPr>
        <p:txBody>
          <a:bodyPr wrap="square">
            <a:spAutoFit/>
          </a:bodyPr>
          <a:lstStyle/>
          <a:p>
            <a:pPr algn="ctr" rtl="0"/>
            <a:r>
              <a:rPr lang="en-GB" sz="1400" b="1" dirty="0">
                <a:latin typeface="+mj-lt"/>
              </a:rPr>
              <a:t>How much do you agree or disagree that these priorities should go into the Police, Fire and Crime Plan?</a:t>
            </a:r>
          </a:p>
        </p:txBody>
      </p:sp>
      <p:sp>
        <p:nvSpPr>
          <p:cNvPr id="11" name="TextBox 10">
            <a:extLst>
              <a:ext uri="{FF2B5EF4-FFF2-40B4-BE49-F238E27FC236}">
                <a16:creationId xmlns:a16="http://schemas.microsoft.com/office/drawing/2014/main" id="{530DFA2E-984B-A910-3352-B7AE05280E99}"/>
              </a:ext>
            </a:extLst>
          </p:cNvPr>
          <p:cNvSpPr txBox="1"/>
          <p:nvPr/>
        </p:nvSpPr>
        <p:spPr>
          <a:xfrm>
            <a:off x="6464963" y="701662"/>
            <a:ext cx="4998116" cy="523220"/>
          </a:xfrm>
          <a:prstGeom prst="rect">
            <a:avLst/>
          </a:prstGeom>
          <a:noFill/>
        </p:spPr>
        <p:txBody>
          <a:bodyPr wrap="square">
            <a:spAutoFit/>
          </a:bodyPr>
          <a:lstStyle/>
          <a:p>
            <a:pPr algn="ctr" rtl="0"/>
            <a:r>
              <a:rPr lang="en-GB" sz="1400" b="1" dirty="0">
                <a:latin typeface="+mj-lt"/>
              </a:rPr>
              <a:t>How much do you agree or disagree that these are the outcomes you would expect from the Police, Fire and Crime Plan?</a:t>
            </a:r>
          </a:p>
        </p:txBody>
      </p:sp>
      <p:sp>
        <p:nvSpPr>
          <p:cNvPr id="12" name="TextBox 11">
            <a:extLst>
              <a:ext uri="{FF2B5EF4-FFF2-40B4-BE49-F238E27FC236}">
                <a16:creationId xmlns:a16="http://schemas.microsoft.com/office/drawing/2014/main" id="{6808A199-DF7F-8316-7DD2-001986555A3C}"/>
              </a:ext>
            </a:extLst>
          </p:cNvPr>
          <p:cNvSpPr txBox="1"/>
          <p:nvPr/>
        </p:nvSpPr>
        <p:spPr>
          <a:xfrm>
            <a:off x="1971638" y="1931774"/>
            <a:ext cx="1079414" cy="276999"/>
          </a:xfrm>
          <a:prstGeom prst="rect">
            <a:avLst/>
          </a:prstGeom>
          <a:noFill/>
        </p:spPr>
        <p:txBody>
          <a:bodyPr wrap="square" rtlCol="0">
            <a:spAutoFit/>
          </a:bodyPr>
          <a:lstStyle/>
          <a:p>
            <a:r>
              <a:rPr lang="en-GB" sz="1200" b="1" dirty="0">
                <a:ea typeface="Verdana" panose="020B0604030504040204" pitchFamily="34" charset="0"/>
              </a:rPr>
              <a:t>76.5% agreed</a:t>
            </a:r>
          </a:p>
        </p:txBody>
      </p:sp>
      <p:cxnSp>
        <p:nvCxnSpPr>
          <p:cNvPr id="13" name="Straight Arrow Connector 12">
            <a:extLst>
              <a:ext uri="{FF2B5EF4-FFF2-40B4-BE49-F238E27FC236}">
                <a16:creationId xmlns:a16="http://schemas.microsoft.com/office/drawing/2014/main" id="{19620737-3201-CE98-3F39-BE3CFFB29C3F}"/>
              </a:ext>
            </a:extLst>
          </p:cNvPr>
          <p:cNvCxnSpPr>
            <a:cxnSpLocks/>
          </p:cNvCxnSpPr>
          <p:nvPr/>
        </p:nvCxnSpPr>
        <p:spPr>
          <a:xfrm flipV="1">
            <a:off x="1959202" y="1976160"/>
            <a:ext cx="2520000" cy="436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a:extLst>
              <a:ext uri="{FF2B5EF4-FFF2-40B4-BE49-F238E27FC236}">
                <a16:creationId xmlns:a16="http://schemas.microsoft.com/office/drawing/2014/main" id="{17F4FF8D-3127-9FCB-961D-933F407072E1}"/>
              </a:ext>
            </a:extLst>
          </p:cNvPr>
          <p:cNvCxnSpPr>
            <a:cxnSpLocks/>
          </p:cNvCxnSpPr>
          <p:nvPr/>
        </p:nvCxnSpPr>
        <p:spPr>
          <a:xfrm flipV="1">
            <a:off x="1959202" y="2757767"/>
            <a:ext cx="2988000" cy="436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2A633189-68EA-7C30-691F-8D3B1B3F4CC6}"/>
              </a:ext>
            </a:extLst>
          </p:cNvPr>
          <p:cNvCxnSpPr>
            <a:cxnSpLocks/>
          </p:cNvCxnSpPr>
          <p:nvPr/>
        </p:nvCxnSpPr>
        <p:spPr>
          <a:xfrm flipV="1">
            <a:off x="1952588" y="3553065"/>
            <a:ext cx="2880000" cy="436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6" name="TextBox 15">
            <a:extLst>
              <a:ext uri="{FF2B5EF4-FFF2-40B4-BE49-F238E27FC236}">
                <a16:creationId xmlns:a16="http://schemas.microsoft.com/office/drawing/2014/main" id="{67330A25-FC36-A909-A8E1-58278604A544}"/>
              </a:ext>
            </a:extLst>
          </p:cNvPr>
          <p:cNvSpPr txBox="1"/>
          <p:nvPr/>
        </p:nvSpPr>
        <p:spPr>
          <a:xfrm>
            <a:off x="1959202" y="2724161"/>
            <a:ext cx="1079414" cy="276999"/>
          </a:xfrm>
          <a:prstGeom prst="rect">
            <a:avLst/>
          </a:prstGeom>
          <a:noFill/>
        </p:spPr>
        <p:txBody>
          <a:bodyPr wrap="square" rtlCol="0">
            <a:spAutoFit/>
          </a:bodyPr>
          <a:lstStyle/>
          <a:p>
            <a:r>
              <a:rPr lang="en-GB" sz="1200" b="1" dirty="0">
                <a:ea typeface="Verdana" panose="020B0604030504040204" pitchFamily="34" charset="0"/>
              </a:rPr>
              <a:t>90.4% agreed</a:t>
            </a:r>
          </a:p>
        </p:txBody>
      </p:sp>
      <p:sp>
        <p:nvSpPr>
          <p:cNvPr id="18" name="TextBox 17">
            <a:extLst>
              <a:ext uri="{FF2B5EF4-FFF2-40B4-BE49-F238E27FC236}">
                <a16:creationId xmlns:a16="http://schemas.microsoft.com/office/drawing/2014/main" id="{529AAEB3-70D9-4210-C695-4C8B03E67CA7}"/>
              </a:ext>
            </a:extLst>
          </p:cNvPr>
          <p:cNvSpPr txBox="1"/>
          <p:nvPr/>
        </p:nvSpPr>
        <p:spPr>
          <a:xfrm>
            <a:off x="1965024" y="3500153"/>
            <a:ext cx="1079414" cy="276999"/>
          </a:xfrm>
          <a:prstGeom prst="rect">
            <a:avLst/>
          </a:prstGeom>
          <a:noFill/>
        </p:spPr>
        <p:txBody>
          <a:bodyPr wrap="square" rtlCol="0">
            <a:spAutoFit/>
          </a:bodyPr>
          <a:lstStyle/>
          <a:p>
            <a:r>
              <a:rPr lang="en-GB" sz="1200" b="1" dirty="0">
                <a:ea typeface="Verdana" panose="020B0604030504040204" pitchFamily="34" charset="0"/>
              </a:rPr>
              <a:t>87.5% agreed</a:t>
            </a:r>
          </a:p>
        </p:txBody>
      </p:sp>
      <p:cxnSp>
        <p:nvCxnSpPr>
          <p:cNvPr id="19" name="Straight Arrow Connector 18">
            <a:extLst>
              <a:ext uri="{FF2B5EF4-FFF2-40B4-BE49-F238E27FC236}">
                <a16:creationId xmlns:a16="http://schemas.microsoft.com/office/drawing/2014/main" id="{7B79701C-1C40-6304-64D0-4368DFE77C82}"/>
              </a:ext>
            </a:extLst>
          </p:cNvPr>
          <p:cNvCxnSpPr>
            <a:cxnSpLocks/>
          </p:cNvCxnSpPr>
          <p:nvPr/>
        </p:nvCxnSpPr>
        <p:spPr>
          <a:xfrm flipV="1">
            <a:off x="6956732" y="1576015"/>
            <a:ext cx="3780000" cy="436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a:extLst>
              <a:ext uri="{FF2B5EF4-FFF2-40B4-BE49-F238E27FC236}">
                <a16:creationId xmlns:a16="http://schemas.microsoft.com/office/drawing/2014/main" id="{F8C17AA9-3BD9-D2AF-F288-E6FE079A21F9}"/>
              </a:ext>
            </a:extLst>
          </p:cNvPr>
          <p:cNvCxnSpPr>
            <a:cxnSpLocks/>
          </p:cNvCxnSpPr>
          <p:nvPr/>
        </p:nvCxnSpPr>
        <p:spPr>
          <a:xfrm flipV="1">
            <a:off x="6957101" y="3112975"/>
            <a:ext cx="3888000" cy="436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a:extLst>
              <a:ext uri="{FF2B5EF4-FFF2-40B4-BE49-F238E27FC236}">
                <a16:creationId xmlns:a16="http://schemas.microsoft.com/office/drawing/2014/main" id="{1C12BA70-A329-05D9-2AF1-0AF4BED713BD}"/>
              </a:ext>
            </a:extLst>
          </p:cNvPr>
          <p:cNvCxnSpPr>
            <a:cxnSpLocks/>
          </p:cNvCxnSpPr>
          <p:nvPr/>
        </p:nvCxnSpPr>
        <p:spPr>
          <a:xfrm flipV="1">
            <a:off x="6947770" y="3640772"/>
            <a:ext cx="3888000" cy="436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632B7027-9C84-9C01-FB01-65C14ECBD279}"/>
              </a:ext>
            </a:extLst>
          </p:cNvPr>
          <p:cNvCxnSpPr>
            <a:cxnSpLocks/>
          </p:cNvCxnSpPr>
          <p:nvPr/>
        </p:nvCxnSpPr>
        <p:spPr>
          <a:xfrm flipV="1">
            <a:off x="6945214" y="4163629"/>
            <a:ext cx="3888000" cy="436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a:extLst>
              <a:ext uri="{FF2B5EF4-FFF2-40B4-BE49-F238E27FC236}">
                <a16:creationId xmlns:a16="http://schemas.microsoft.com/office/drawing/2014/main" id="{1BE783E0-7CA0-F864-3BA8-7584792AC8B4}"/>
              </a:ext>
            </a:extLst>
          </p:cNvPr>
          <p:cNvCxnSpPr>
            <a:cxnSpLocks/>
          </p:cNvCxnSpPr>
          <p:nvPr/>
        </p:nvCxnSpPr>
        <p:spPr>
          <a:xfrm flipV="1">
            <a:off x="6945214" y="2084290"/>
            <a:ext cx="3528000" cy="436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a:extLst>
              <a:ext uri="{FF2B5EF4-FFF2-40B4-BE49-F238E27FC236}">
                <a16:creationId xmlns:a16="http://schemas.microsoft.com/office/drawing/2014/main" id="{C3D019DA-8AB5-4944-2015-322668DF9ED1}"/>
              </a:ext>
            </a:extLst>
          </p:cNvPr>
          <p:cNvCxnSpPr>
            <a:cxnSpLocks/>
          </p:cNvCxnSpPr>
          <p:nvPr/>
        </p:nvCxnSpPr>
        <p:spPr>
          <a:xfrm flipV="1">
            <a:off x="6945214" y="2605289"/>
            <a:ext cx="3528000" cy="436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25" name="TextBox 24">
            <a:extLst>
              <a:ext uri="{FF2B5EF4-FFF2-40B4-BE49-F238E27FC236}">
                <a16:creationId xmlns:a16="http://schemas.microsoft.com/office/drawing/2014/main" id="{2E019EDF-08C0-1161-9A89-3E3B06C921B3}"/>
              </a:ext>
            </a:extLst>
          </p:cNvPr>
          <p:cNvSpPr txBox="1"/>
          <p:nvPr/>
        </p:nvSpPr>
        <p:spPr>
          <a:xfrm>
            <a:off x="6966432" y="1514352"/>
            <a:ext cx="1079414" cy="276999"/>
          </a:xfrm>
          <a:prstGeom prst="rect">
            <a:avLst/>
          </a:prstGeom>
          <a:noFill/>
        </p:spPr>
        <p:txBody>
          <a:bodyPr wrap="square" rtlCol="0">
            <a:spAutoFit/>
          </a:bodyPr>
          <a:lstStyle/>
          <a:p>
            <a:r>
              <a:rPr lang="en-GB" sz="1200" b="1" dirty="0">
                <a:ea typeface="Verdana" panose="020B0604030504040204" pitchFamily="34" charset="0"/>
              </a:rPr>
              <a:t>84.6% agreed</a:t>
            </a:r>
          </a:p>
        </p:txBody>
      </p:sp>
      <p:sp>
        <p:nvSpPr>
          <p:cNvPr id="26" name="TextBox 25">
            <a:extLst>
              <a:ext uri="{FF2B5EF4-FFF2-40B4-BE49-F238E27FC236}">
                <a16:creationId xmlns:a16="http://schemas.microsoft.com/office/drawing/2014/main" id="{94002EC5-76E5-2CDC-ED98-8623D878F987}"/>
              </a:ext>
            </a:extLst>
          </p:cNvPr>
          <p:cNvSpPr txBox="1"/>
          <p:nvPr/>
        </p:nvSpPr>
        <p:spPr>
          <a:xfrm>
            <a:off x="6957101" y="2023597"/>
            <a:ext cx="1079414" cy="276999"/>
          </a:xfrm>
          <a:prstGeom prst="rect">
            <a:avLst/>
          </a:prstGeom>
          <a:noFill/>
        </p:spPr>
        <p:txBody>
          <a:bodyPr wrap="square" rtlCol="0">
            <a:spAutoFit/>
          </a:bodyPr>
          <a:lstStyle/>
          <a:p>
            <a:r>
              <a:rPr lang="en-GB" sz="1200" b="1" dirty="0">
                <a:ea typeface="Verdana" panose="020B0604030504040204" pitchFamily="34" charset="0"/>
              </a:rPr>
              <a:t>79.5% agreed</a:t>
            </a:r>
          </a:p>
        </p:txBody>
      </p:sp>
      <p:sp>
        <p:nvSpPr>
          <p:cNvPr id="27" name="TextBox 26">
            <a:extLst>
              <a:ext uri="{FF2B5EF4-FFF2-40B4-BE49-F238E27FC236}">
                <a16:creationId xmlns:a16="http://schemas.microsoft.com/office/drawing/2014/main" id="{FEA377BC-3C8E-1053-B4F8-72728D20E2A5}"/>
              </a:ext>
            </a:extLst>
          </p:cNvPr>
          <p:cNvSpPr txBox="1"/>
          <p:nvPr/>
        </p:nvSpPr>
        <p:spPr>
          <a:xfrm>
            <a:off x="6966432" y="2538128"/>
            <a:ext cx="1079414" cy="276999"/>
          </a:xfrm>
          <a:prstGeom prst="rect">
            <a:avLst/>
          </a:prstGeom>
          <a:noFill/>
        </p:spPr>
        <p:txBody>
          <a:bodyPr wrap="square" rtlCol="0">
            <a:spAutoFit/>
          </a:bodyPr>
          <a:lstStyle/>
          <a:p>
            <a:r>
              <a:rPr lang="en-GB" sz="1200" b="1" dirty="0">
                <a:ea typeface="Verdana" panose="020B0604030504040204" pitchFamily="34" charset="0"/>
              </a:rPr>
              <a:t>79.1% agreed</a:t>
            </a:r>
          </a:p>
        </p:txBody>
      </p:sp>
      <p:sp>
        <p:nvSpPr>
          <p:cNvPr id="28" name="TextBox 27">
            <a:extLst>
              <a:ext uri="{FF2B5EF4-FFF2-40B4-BE49-F238E27FC236}">
                <a16:creationId xmlns:a16="http://schemas.microsoft.com/office/drawing/2014/main" id="{48E20954-0625-9FA5-6D1D-ACD1B1CFAA98}"/>
              </a:ext>
            </a:extLst>
          </p:cNvPr>
          <p:cNvSpPr txBox="1"/>
          <p:nvPr/>
        </p:nvSpPr>
        <p:spPr>
          <a:xfrm>
            <a:off x="6985094" y="3056864"/>
            <a:ext cx="1079414" cy="276999"/>
          </a:xfrm>
          <a:prstGeom prst="rect">
            <a:avLst/>
          </a:prstGeom>
          <a:noFill/>
        </p:spPr>
        <p:txBody>
          <a:bodyPr wrap="square" rtlCol="0">
            <a:spAutoFit/>
          </a:bodyPr>
          <a:lstStyle/>
          <a:p>
            <a:r>
              <a:rPr lang="en-GB" sz="1200" b="1" dirty="0">
                <a:ea typeface="Verdana" panose="020B0604030504040204" pitchFamily="34" charset="0"/>
              </a:rPr>
              <a:t>87.2% agreed</a:t>
            </a:r>
          </a:p>
        </p:txBody>
      </p:sp>
      <p:sp>
        <p:nvSpPr>
          <p:cNvPr id="29" name="TextBox 28">
            <a:extLst>
              <a:ext uri="{FF2B5EF4-FFF2-40B4-BE49-F238E27FC236}">
                <a16:creationId xmlns:a16="http://schemas.microsoft.com/office/drawing/2014/main" id="{68CB8A4D-9457-38B9-4119-BA02996F6E67}"/>
              </a:ext>
            </a:extLst>
          </p:cNvPr>
          <p:cNvSpPr txBox="1"/>
          <p:nvPr/>
        </p:nvSpPr>
        <p:spPr>
          <a:xfrm>
            <a:off x="6985094" y="3575794"/>
            <a:ext cx="1079414" cy="276999"/>
          </a:xfrm>
          <a:prstGeom prst="rect">
            <a:avLst/>
          </a:prstGeom>
          <a:noFill/>
        </p:spPr>
        <p:txBody>
          <a:bodyPr wrap="square" rtlCol="0">
            <a:spAutoFit/>
          </a:bodyPr>
          <a:lstStyle/>
          <a:p>
            <a:r>
              <a:rPr lang="en-GB" sz="1200" b="1" dirty="0">
                <a:ea typeface="Verdana" panose="020B0604030504040204" pitchFamily="34" charset="0"/>
              </a:rPr>
              <a:t>86.5% agreed</a:t>
            </a:r>
          </a:p>
        </p:txBody>
      </p:sp>
      <p:sp>
        <p:nvSpPr>
          <p:cNvPr id="30" name="TextBox 29">
            <a:extLst>
              <a:ext uri="{FF2B5EF4-FFF2-40B4-BE49-F238E27FC236}">
                <a16:creationId xmlns:a16="http://schemas.microsoft.com/office/drawing/2014/main" id="{9E944462-CABF-0CDA-9026-AC71B4C83043}"/>
              </a:ext>
            </a:extLst>
          </p:cNvPr>
          <p:cNvSpPr txBox="1"/>
          <p:nvPr/>
        </p:nvSpPr>
        <p:spPr>
          <a:xfrm>
            <a:off x="6991436" y="4104249"/>
            <a:ext cx="1079414" cy="276999"/>
          </a:xfrm>
          <a:prstGeom prst="rect">
            <a:avLst/>
          </a:prstGeom>
          <a:noFill/>
        </p:spPr>
        <p:txBody>
          <a:bodyPr wrap="square" rtlCol="0">
            <a:spAutoFit/>
          </a:bodyPr>
          <a:lstStyle/>
          <a:p>
            <a:r>
              <a:rPr lang="en-GB" sz="1200" b="1" dirty="0">
                <a:ea typeface="Verdana" panose="020B0604030504040204" pitchFamily="34" charset="0"/>
              </a:rPr>
              <a:t>87.1% agreed</a:t>
            </a:r>
          </a:p>
        </p:txBody>
      </p:sp>
    </p:spTree>
    <p:extLst>
      <p:ext uri="{BB962C8B-B14F-4D97-AF65-F5344CB8AC3E}">
        <p14:creationId xmlns:p14="http://schemas.microsoft.com/office/powerpoint/2010/main" val="3373815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D6A3D20-3723-14EF-A996-79EA36771882}"/>
              </a:ext>
            </a:extLst>
          </p:cNvPr>
          <p:cNvSpPr>
            <a:spLocks noGrp="1"/>
          </p:cNvSpPr>
          <p:nvPr>
            <p:ph type="title"/>
          </p:nvPr>
        </p:nvSpPr>
        <p:spPr>
          <a:xfrm>
            <a:off x="11344" y="873"/>
            <a:ext cx="11515933" cy="730648"/>
          </a:xfrm>
        </p:spPr>
        <p:txBody>
          <a:bodyPr>
            <a:normAutofit/>
          </a:bodyPr>
          <a:lstStyle/>
          <a:p>
            <a:r>
              <a:rPr lang="en-GB" sz="4000" b="1" dirty="0"/>
              <a:t>Priorities to increase public safety: </a:t>
            </a:r>
            <a:r>
              <a:rPr lang="en-GB" sz="3100" b="1" dirty="0"/>
              <a:t>Public Opinion</a:t>
            </a:r>
            <a:endParaRPr lang="en-GB" sz="4000" b="1" dirty="0"/>
          </a:p>
        </p:txBody>
      </p:sp>
      <p:sp>
        <p:nvSpPr>
          <p:cNvPr id="7" name="TextBox 6">
            <a:extLst>
              <a:ext uri="{FF2B5EF4-FFF2-40B4-BE49-F238E27FC236}">
                <a16:creationId xmlns:a16="http://schemas.microsoft.com/office/drawing/2014/main" id="{970C89E1-82CF-2AC9-072B-258B213F951E}"/>
              </a:ext>
            </a:extLst>
          </p:cNvPr>
          <p:cNvSpPr txBox="1"/>
          <p:nvPr/>
        </p:nvSpPr>
        <p:spPr>
          <a:xfrm>
            <a:off x="37869" y="540712"/>
            <a:ext cx="10686875" cy="307777"/>
          </a:xfrm>
          <a:prstGeom prst="rect">
            <a:avLst/>
          </a:prstGeom>
          <a:noFill/>
        </p:spPr>
        <p:txBody>
          <a:bodyPr wrap="square">
            <a:spAutoFit/>
          </a:bodyPr>
          <a:lstStyle/>
          <a:p>
            <a:pPr rtl="0">
              <a:defRPr sz="1200" b="1" i="0" u="none" strike="noStrike" kern="1200" spc="0" baseline="0">
                <a:solidFill>
                  <a:prstClr val="black"/>
                </a:solidFill>
                <a:latin typeface="+mn-lt"/>
                <a:ea typeface="+mn-ea"/>
                <a:cs typeface="+mn-cs"/>
              </a:defRPr>
            </a:pPr>
            <a:r>
              <a:rPr lang="en-GB" sz="1400" b="1" dirty="0"/>
              <a:t>Participants were then asked whether</a:t>
            </a:r>
            <a:r>
              <a:rPr lang="en-GB" sz="1400" b="1" dirty="0">
                <a:solidFill>
                  <a:schemeClr val="tx1"/>
                </a:solidFill>
              </a:rPr>
              <a:t> there any other priorities that </a:t>
            </a:r>
            <a:r>
              <a:rPr lang="en-GB" sz="1400" b="1" dirty="0"/>
              <a:t>they</a:t>
            </a:r>
            <a:r>
              <a:rPr lang="en-GB" sz="1400" b="1" dirty="0">
                <a:solidFill>
                  <a:schemeClr val="tx1"/>
                </a:solidFill>
              </a:rPr>
              <a:t> think would increase public safety in Northamptonshire? (n=755)</a:t>
            </a:r>
          </a:p>
        </p:txBody>
      </p:sp>
      <p:sp>
        <p:nvSpPr>
          <p:cNvPr id="10" name="TextBox 9">
            <a:extLst>
              <a:ext uri="{FF2B5EF4-FFF2-40B4-BE49-F238E27FC236}">
                <a16:creationId xmlns:a16="http://schemas.microsoft.com/office/drawing/2014/main" id="{C3CD87B6-8E12-59FC-84B7-60E4A6DA35EF}"/>
              </a:ext>
            </a:extLst>
          </p:cNvPr>
          <p:cNvSpPr txBox="1"/>
          <p:nvPr/>
        </p:nvSpPr>
        <p:spPr>
          <a:xfrm>
            <a:off x="150398" y="919865"/>
            <a:ext cx="11376879" cy="276999"/>
          </a:xfrm>
          <a:prstGeom prst="rect">
            <a:avLst/>
          </a:prstGeom>
          <a:solidFill>
            <a:srgbClr val="990033"/>
          </a:solidFill>
        </p:spPr>
        <p:txBody>
          <a:bodyPr wrap="square" rtlCol="0">
            <a:spAutoFit/>
          </a:bodyPr>
          <a:lstStyle/>
          <a:p>
            <a:r>
              <a:rPr lang="en-GB" sz="1200" dirty="0">
                <a:solidFill>
                  <a:schemeClr val="bg1"/>
                </a:solidFill>
              </a:rPr>
              <a:t>The most common themes of those who answered were…</a:t>
            </a:r>
          </a:p>
        </p:txBody>
      </p:sp>
      <p:sp>
        <p:nvSpPr>
          <p:cNvPr id="3" name="TextBox 2">
            <a:extLst>
              <a:ext uri="{FF2B5EF4-FFF2-40B4-BE49-F238E27FC236}">
                <a16:creationId xmlns:a16="http://schemas.microsoft.com/office/drawing/2014/main" id="{2C8EA6AE-A6C3-9C75-B2A0-016D1EC66411}"/>
              </a:ext>
            </a:extLst>
          </p:cNvPr>
          <p:cNvSpPr txBox="1"/>
          <p:nvPr/>
        </p:nvSpPr>
        <p:spPr>
          <a:xfrm>
            <a:off x="94618" y="4126234"/>
            <a:ext cx="6129524" cy="276999"/>
          </a:xfrm>
          <a:prstGeom prst="rect">
            <a:avLst/>
          </a:prstGeom>
          <a:solidFill>
            <a:srgbClr val="FFE1E7"/>
          </a:solidFill>
        </p:spPr>
        <p:txBody>
          <a:bodyPr wrap="square" rtlCol="0">
            <a:spAutoFit/>
          </a:bodyPr>
          <a:lstStyle/>
          <a:p>
            <a:r>
              <a:rPr lang="en-GB" sz="1200" dirty="0"/>
              <a:t>Other themes mentioned were…</a:t>
            </a:r>
          </a:p>
        </p:txBody>
      </p:sp>
      <p:sp>
        <p:nvSpPr>
          <p:cNvPr id="6" name="TextBox 5">
            <a:extLst>
              <a:ext uri="{FF2B5EF4-FFF2-40B4-BE49-F238E27FC236}">
                <a16:creationId xmlns:a16="http://schemas.microsoft.com/office/drawing/2014/main" id="{CDE43C7D-B002-E580-F87F-FA97EA98F552}"/>
              </a:ext>
            </a:extLst>
          </p:cNvPr>
          <p:cNvSpPr txBox="1"/>
          <p:nvPr/>
        </p:nvSpPr>
        <p:spPr>
          <a:xfrm>
            <a:off x="6773635" y="4971106"/>
            <a:ext cx="4581721" cy="276999"/>
          </a:xfrm>
          <a:prstGeom prst="rect">
            <a:avLst/>
          </a:prstGeom>
          <a:solidFill>
            <a:schemeClr val="bg1">
              <a:lumMod val="95000"/>
            </a:schemeClr>
          </a:solidFill>
        </p:spPr>
        <p:txBody>
          <a:bodyPr wrap="square" rtlCol="0">
            <a:spAutoFit/>
          </a:bodyPr>
          <a:lstStyle/>
          <a:p>
            <a:r>
              <a:rPr lang="en-GB" sz="1200" dirty="0"/>
              <a:t>Some of the less common themes were…</a:t>
            </a:r>
          </a:p>
        </p:txBody>
      </p:sp>
      <p:sp>
        <p:nvSpPr>
          <p:cNvPr id="24" name="TextBox 23">
            <a:extLst>
              <a:ext uri="{FF2B5EF4-FFF2-40B4-BE49-F238E27FC236}">
                <a16:creationId xmlns:a16="http://schemas.microsoft.com/office/drawing/2014/main" id="{C56E1629-9A20-93BE-6FA5-8D8CA8ABFFA0}"/>
              </a:ext>
            </a:extLst>
          </p:cNvPr>
          <p:cNvSpPr txBox="1"/>
          <p:nvPr/>
        </p:nvSpPr>
        <p:spPr>
          <a:xfrm>
            <a:off x="196248" y="4379050"/>
            <a:ext cx="2483815" cy="276999"/>
          </a:xfrm>
          <a:prstGeom prst="rect">
            <a:avLst/>
          </a:prstGeom>
          <a:noFill/>
        </p:spPr>
        <p:txBody>
          <a:bodyPr wrap="square" rtlCol="0">
            <a:spAutoFit/>
          </a:bodyPr>
          <a:lstStyle/>
          <a:p>
            <a:r>
              <a:rPr lang="en-GB" sz="1200" b="1" dirty="0"/>
              <a:t>Road safety, particularly e-scooters</a:t>
            </a:r>
          </a:p>
        </p:txBody>
      </p:sp>
      <p:sp>
        <p:nvSpPr>
          <p:cNvPr id="42" name="TextBox 41">
            <a:extLst>
              <a:ext uri="{FF2B5EF4-FFF2-40B4-BE49-F238E27FC236}">
                <a16:creationId xmlns:a16="http://schemas.microsoft.com/office/drawing/2014/main" id="{3AA0595B-E99C-CBA6-7DE4-DE310C960128}"/>
              </a:ext>
            </a:extLst>
          </p:cNvPr>
          <p:cNvSpPr txBox="1"/>
          <p:nvPr/>
        </p:nvSpPr>
        <p:spPr>
          <a:xfrm>
            <a:off x="287270" y="1528492"/>
            <a:ext cx="2968354" cy="430887"/>
          </a:xfrm>
          <a:prstGeom prst="rect">
            <a:avLst/>
          </a:prstGeom>
          <a:noFill/>
        </p:spPr>
        <p:txBody>
          <a:bodyPr wrap="square">
            <a:spAutoFit/>
          </a:bodyPr>
          <a:lstStyle/>
          <a:p>
            <a:r>
              <a:rPr lang="en-GB" sz="1100" dirty="0"/>
              <a:t>Visibility of policing and not just when crime is higher. Actually respond to calls for help!” </a:t>
            </a:r>
          </a:p>
        </p:txBody>
      </p:sp>
      <p:sp>
        <p:nvSpPr>
          <p:cNvPr id="47" name="TextBox 46">
            <a:extLst>
              <a:ext uri="{FF2B5EF4-FFF2-40B4-BE49-F238E27FC236}">
                <a16:creationId xmlns:a16="http://schemas.microsoft.com/office/drawing/2014/main" id="{37271D92-03F3-CE09-B7F0-147C82C9A043}"/>
              </a:ext>
            </a:extLst>
          </p:cNvPr>
          <p:cNvSpPr txBox="1"/>
          <p:nvPr/>
        </p:nvSpPr>
        <p:spPr>
          <a:xfrm>
            <a:off x="56531" y="1264986"/>
            <a:ext cx="5089412" cy="276999"/>
          </a:xfrm>
          <a:prstGeom prst="rect">
            <a:avLst/>
          </a:prstGeom>
          <a:noFill/>
        </p:spPr>
        <p:txBody>
          <a:bodyPr wrap="square" rtlCol="0">
            <a:spAutoFit/>
          </a:bodyPr>
          <a:lstStyle/>
          <a:p>
            <a:r>
              <a:rPr lang="en-GB" sz="1200" b="1" dirty="0"/>
              <a:t>Better visibility/access – more police on the street and stations open (n=296)</a:t>
            </a:r>
          </a:p>
        </p:txBody>
      </p:sp>
      <p:sp>
        <p:nvSpPr>
          <p:cNvPr id="48" name="TextBox 47">
            <a:extLst>
              <a:ext uri="{FF2B5EF4-FFF2-40B4-BE49-F238E27FC236}">
                <a16:creationId xmlns:a16="http://schemas.microsoft.com/office/drawing/2014/main" id="{87D4F5C0-C2CA-D806-C0D3-B82827A5A4F6}"/>
              </a:ext>
            </a:extLst>
          </p:cNvPr>
          <p:cNvSpPr txBox="1"/>
          <p:nvPr/>
        </p:nvSpPr>
        <p:spPr>
          <a:xfrm>
            <a:off x="6711104" y="1269738"/>
            <a:ext cx="4906173" cy="461665"/>
          </a:xfrm>
          <a:prstGeom prst="rect">
            <a:avLst/>
          </a:prstGeom>
          <a:noFill/>
        </p:spPr>
        <p:txBody>
          <a:bodyPr wrap="square" rtlCol="0">
            <a:spAutoFit/>
          </a:bodyPr>
          <a:lstStyle/>
          <a:p>
            <a:pPr algn="ctr"/>
            <a:r>
              <a:rPr lang="en-GB" sz="1200" b="1" dirty="0"/>
              <a:t>Leadership and Transparency – need for improved leadership and a more open and transparent approach (n=84)</a:t>
            </a:r>
          </a:p>
        </p:txBody>
      </p:sp>
      <p:sp>
        <p:nvSpPr>
          <p:cNvPr id="52" name="TextBox 51">
            <a:extLst>
              <a:ext uri="{FF2B5EF4-FFF2-40B4-BE49-F238E27FC236}">
                <a16:creationId xmlns:a16="http://schemas.microsoft.com/office/drawing/2014/main" id="{193C365E-7495-1FBB-5006-A45E25371945}"/>
              </a:ext>
            </a:extLst>
          </p:cNvPr>
          <p:cNvSpPr txBox="1"/>
          <p:nvPr/>
        </p:nvSpPr>
        <p:spPr>
          <a:xfrm>
            <a:off x="310699" y="3356751"/>
            <a:ext cx="2956199" cy="600164"/>
          </a:xfrm>
          <a:prstGeom prst="rect">
            <a:avLst/>
          </a:prstGeom>
          <a:noFill/>
        </p:spPr>
        <p:txBody>
          <a:bodyPr wrap="square">
            <a:spAutoFit/>
          </a:bodyPr>
          <a:lstStyle/>
          <a:p>
            <a:r>
              <a:rPr lang="en-GB" sz="1100" dirty="0"/>
              <a:t>Immediate acknowledgement of an issue, even if police cannot attend, advice on dealing with the situation, and follow up.”</a:t>
            </a:r>
          </a:p>
        </p:txBody>
      </p:sp>
      <p:sp>
        <p:nvSpPr>
          <p:cNvPr id="55" name="TextBox 54">
            <a:extLst>
              <a:ext uri="{FF2B5EF4-FFF2-40B4-BE49-F238E27FC236}">
                <a16:creationId xmlns:a16="http://schemas.microsoft.com/office/drawing/2014/main" id="{EEE221D6-9FBD-1B44-1120-113A620F212D}"/>
              </a:ext>
            </a:extLst>
          </p:cNvPr>
          <p:cNvSpPr txBox="1"/>
          <p:nvPr/>
        </p:nvSpPr>
        <p:spPr>
          <a:xfrm>
            <a:off x="56531" y="2826589"/>
            <a:ext cx="6129524" cy="461665"/>
          </a:xfrm>
          <a:prstGeom prst="rect">
            <a:avLst/>
          </a:prstGeom>
          <a:noFill/>
        </p:spPr>
        <p:txBody>
          <a:bodyPr wrap="square" rtlCol="0">
            <a:spAutoFit/>
          </a:bodyPr>
          <a:lstStyle/>
          <a:p>
            <a:r>
              <a:rPr lang="en-GB" sz="1200" b="1" dirty="0">
                <a:solidFill>
                  <a:srgbClr val="000000"/>
                </a:solidFill>
              </a:rPr>
              <a:t>Better response/ results – quicker, attend all crimes and catch more criminals/share these results (n=121)</a:t>
            </a:r>
            <a:endParaRPr lang="en-GB" sz="1200" b="1" dirty="0"/>
          </a:p>
        </p:txBody>
      </p:sp>
      <p:pic>
        <p:nvPicPr>
          <p:cNvPr id="62" name="Picture 61">
            <a:extLst>
              <a:ext uri="{FF2B5EF4-FFF2-40B4-BE49-F238E27FC236}">
                <a16:creationId xmlns:a16="http://schemas.microsoft.com/office/drawing/2014/main" id="{7CD16582-5739-0748-A4FC-CBB293072098}"/>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3320648" y="1588547"/>
            <a:ext cx="180000" cy="132532"/>
          </a:xfrm>
          <a:prstGeom prst="rect">
            <a:avLst/>
          </a:prstGeom>
          <a:noFill/>
        </p:spPr>
      </p:pic>
      <p:sp>
        <p:nvSpPr>
          <p:cNvPr id="63" name="TextBox 62">
            <a:extLst>
              <a:ext uri="{FF2B5EF4-FFF2-40B4-BE49-F238E27FC236}">
                <a16:creationId xmlns:a16="http://schemas.microsoft.com/office/drawing/2014/main" id="{816A1999-65B8-E066-1E1D-071684071333}"/>
              </a:ext>
            </a:extLst>
          </p:cNvPr>
          <p:cNvSpPr txBox="1"/>
          <p:nvPr/>
        </p:nvSpPr>
        <p:spPr>
          <a:xfrm>
            <a:off x="6711104" y="5241797"/>
            <a:ext cx="4420317" cy="1569660"/>
          </a:xfrm>
          <a:prstGeom prst="rect">
            <a:avLst/>
          </a:prstGeom>
          <a:noFill/>
        </p:spPr>
        <p:txBody>
          <a:bodyPr wrap="square" rtlCol="0">
            <a:spAutoFit/>
          </a:bodyPr>
          <a:lstStyle/>
          <a:p>
            <a:r>
              <a:rPr lang="en-GB" sz="1200" dirty="0"/>
              <a:t>Lesser mentioned  themes included </a:t>
            </a:r>
            <a:r>
              <a:rPr lang="en-GB" sz="1200" b="1" dirty="0"/>
              <a:t>the need for community engagement &amp; better communication with the public, including victims and reporters of crime.</a:t>
            </a:r>
            <a:r>
              <a:rPr lang="en-GB" sz="1200" dirty="0"/>
              <a:t>  There were comments about </a:t>
            </a:r>
            <a:r>
              <a:rPr lang="en-GB" sz="1200" b="1" dirty="0"/>
              <a:t>the need to deal with all levels of crime, including those deemed as low priority</a:t>
            </a:r>
            <a:r>
              <a:rPr lang="en-GB" sz="1200" dirty="0"/>
              <a:t>. There were also comments that people </a:t>
            </a:r>
            <a:r>
              <a:rPr lang="en-GB" sz="1200" b="1" dirty="0"/>
              <a:t>felt there was a need for prevention and education work, including within schools.  </a:t>
            </a:r>
            <a:r>
              <a:rPr lang="en-GB" sz="1200" dirty="0"/>
              <a:t>Some felt there was </a:t>
            </a:r>
            <a:r>
              <a:rPr lang="en-GB" sz="1200" b="1" dirty="0"/>
              <a:t>not enough detail in the plan, </a:t>
            </a:r>
            <a:r>
              <a:rPr lang="en-GB" sz="1200" dirty="0"/>
              <a:t>and </a:t>
            </a:r>
            <a:r>
              <a:rPr lang="en-GB" sz="1200" b="1" dirty="0"/>
              <a:t>these are all things we should be doing already</a:t>
            </a:r>
            <a:r>
              <a:rPr lang="en-GB" sz="1200" dirty="0"/>
              <a:t>. </a:t>
            </a:r>
            <a:endParaRPr lang="en-GB" sz="1200" b="1" dirty="0"/>
          </a:p>
        </p:txBody>
      </p:sp>
      <p:sp>
        <p:nvSpPr>
          <p:cNvPr id="73" name="TextBox 72">
            <a:extLst>
              <a:ext uri="{FF2B5EF4-FFF2-40B4-BE49-F238E27FC236}">
                <a16:creationId xmlns:a16="http://schemas.microsoft.com/office/drawing/2014/main" id="{F3F2E5B3-2678-4C00-AD93-4DBC3290C7D9}"/>
              </a:ext>
            </a:extLst>
          </p:cNvPr>
          <p:cNvSpPr txBox="1"/>
          <p:nvPr/>
        </p:nvSpPr>
        <p:spPr>
          <a:xfrm>
            <a:off x="380818" y="4675722"/>
            <a:ext cx="2220419" cy="938719"/>
          </a:xfrm>
          <a:prstGeom prst="rect">
            <a:avLst/>
          </a:prstGeom>
          <a:noFill/>
        </p:spPr>
        <p:txBody>
          <a:bodyPr wrap="square">
            <a:spAutoFit/>
          </a:bodyPr>
          <a:lstStyle/>
          <a:p>
            <a:r>
              <a:rPr lang="en-GB" sz="1100" dirty="0"/>
              <a:t>Staffing to stop illegal scooters and bikes on pavements, safer traffic (speeding, dangerous driving or parking, driving while using phones)”</a:t>
            </a:r>
          </a:p>
        </p:txBody>
      </p:sp>
      <p:pic>
        <p:nvPicPr>
          <p:cNvPr id="74" name="Picture 73">
            <a:extLst>
              <a:ext uri="{FF2B5EF4-FFF2-40B4-BE49-F238E27FC236}">
                <a16:creationId xmlns:a16="http://schemas.microsoft.com/office/drawing/2014/main" id="{9FC40A64-4A32-486D-5E99-849C735CC681}"/>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245422" y="4696631"/>
            <a:ext cx="180000" cy="132532"/>
          </a:xfrm>
          <a:prstGeom prst="rect">
            <a:avLst/>
          </a:prstGeom>
          <a:noFill/>
        </p:spPr>
      </p:pic>
      <p:pic>
        <p:nvPicPr>
          <p:cNvPr id="22" name="Picture 21">
            <a:extLst>
              <a:ext uri="{FF2B5EF4-FFF2-40B4-BE49-F238E27FC236}">
                <a16:creationId xmlns:a16="http://schemas.microsoft.com/office/drawing/2014/main" id="{D273D69D-A536-9DE3-18FB-35BD6846A70E}"/>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150399" y="1588547"/>
            <a:ext cx="180000" cy="132532"/>
          </a:xfrm>
          <a:prstGeom prst="rect">
            <a:avLst/>
          </a:prstGeom>
          <a:noFill/>
        </p:spPr>
      </p:pic>
      <p:sp>
        <p:nvSpPr>
          <p:cNvPr id="25" name="TextBox 24">
            <a:extLst>
              <a:ext uri="{FF2B5EF4-FFF2-40B4-BE49-F238E27FC236}">
                <a16:creationId xmlns:a16="http://schemas.microsoft.com/office/drawing/2014/main" id="{D2237679-B8F5-639A-25CF-05A77BE0C739}"/>
              </a:ext>
            </a:extLst>
          </p:cNvPr>
          <p:cNvSpPr txBox="1"/>
          <p:nvPr/>
        </p:nvSpPr>
        <p:spPr>
          <a:xfrm>
            <a:off x="2831274" y="4401792"/>
            <a:ext cx="2483815" cy="276999"/>
          </a:xfrm>
          <a:prstGeom prst="rect">
            <a:avLst/>
          </a:prstGeom>
          <a:noFill/>
        </p:spPr>
        <p:txBody>
          <a:bodyPr wrap="square" rtlCol="0">
            <a:spAutoFit/>
          </a:bodyPr>
          <a:lstStyle/>
          <a:p>
            <a:r>
              <a:rPr lang="en-GB" sz="1200" b="1" dirty="0"/>
              <a:t>Tackling drugs/alcohol, gangs &amp; ASB</a:t>
            </a:r>
          </a:p>
        </p:txBody>
      </p:sp>
      <p:sp>
        <p:nvSpPr>
          <p:cNvPr id="26" name="TextBox 25">
            <a:extLst>
              <a:ext uri="{FF2B5EF4-FFF2-40B4-BE49-F238E27FC236}">
                <a16:creationId xmlns:a16="http://schemas.microsoft.com/office/drawing/2014/main" id="{AF19F347-D73E-FEB6-D4CD-0E28AA1EE4D6}"/>
              </a:ext>
            </a:extLst>
          </p:cNvPr>
          <p:cNvSpPr txBox="1"/>
          <p:nvPr/>
        </p:nvSpPr>
        <p:spPr>
          <a:xfrm>
            <a:off x="377638" y="6043196"/>
            <a:ext cx="5511473" cy="276999"/>
          </a:xfrm>
          <a:prstGeom prst="rect">
            <a:avLst/>
          </a:prstGeom>
          <a:noFill/>
        </p:spPr>
        <p:txBody>
          <a:bodyPr wrap="square" rtlCol="0">
            <a:spAutoFit/>
          </a:bodyPr>
          <a:lstStyle/>
          <a:p>
            <a:r>
              <a:rPr lang="en-GB" sz="1200" b="1" dirty="0"/>
              <a:t>Other services responsibilities such as street lighting, CCTV and sentencing</a:t>
            </a:r>
          </a:p>
        </p:txBody>
      </p:sp>
      <p:pic>
        <p:nvPicPr>
          <p:cNvPr id="29" name="Picture 28">
            <a:extLst>
              <a:ext uri="{FF2B5EF4-FFF2-40B4-BE49-F238E27FC236}">
                <a16:creationId xmlns:a16="http://schemas.microsoft.com/office/drawing/2014/main" id="{0B3750C8-3992-EF8C-EAD1-408A9CE62B3D}"/>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150399" y="2112890"/>
            <a:ext cx="180000" cy="132532"/>
          </a:xfrm>
          <a:prstGeom prst="rect">
            <a:avLst/>
          </a:prstGeom>
          <a:noFill/>
        </p:spPr>
      </p:pic>
      <p:sp>
        <p:nvSpPr>
          <p:cNvPr id="32" name="TextBox 31">
            <a:extLst>
              <a:ext uri="{FF2B5EF4-FFF2-40B4-BE49-F238E27FC236}">
                <a16:creationId xmlns:a16="http://schemas.microsoft.com/office/drawing/2014/main" id="{43CBC09A-6DC9-92A4-BEA1-7204C894697A}"/>
              </a:ext>
            </a:extLst>
          </p:cNvPr>
          <p:cNvSpPr txBox="1"/>
          <p:nvPr/>
        </p:nvSpPr>
        <p:spPr>
          <a:xfrm>
            <a:off x="298377" y="2011897"/>
            <a:ext cx="3147461" cy="600164"/>
          </a:xfrm>
          <a:prstGeom prst="rect">
            <a:avLst/>
          </a:prstGeom>
          <a:noFill/>
        </p:spPr>
        <p:txBody>
          <a:bodyPr wrap="square">
            <a:spAutoFit/>
          </a:bodyPr>
          <a:lstStyle/>
          <a:p>
            <a:r>
              <a:rPr lang="en-GB" sz="1100" dirty="0"/>
              <a:t>Attending crime scenes in a timely manner.  Highly visible policing of rural communities.  Treating burglary and online fraud as solvable crimes”</a:t>
            </a:r>
          </a:p>
        </p:txBody>
      </p:sp>
      <p:sp>
        <p:nvSpPr>
          <p:cNvPr id="39" name="TextBox 38">
            <a:extLst>
              <a:ext uri="{FF2B5EF4-FFF2-40B4-BE49-F238E27FC236}">
                <a16:creationId xmlns:a16="http://schemas.microsoft.com/office/drawing/2014/main" id="{43AB261E-069D-C2D0-2BD9-AA4FA6CBC6BA}"/>
              </a:ext>
            </a:extLst>
          </p:cNvPr>
          <p:cNvSpPr txBox="1"/>
          <p:nvPr/>
        </p:nvSpPr>
        <p:spPr>
          <a:xfrm>
            <a:off x="3445839" y="1519208"/>
            <a:ext cx="2879302" cy="938719"/>
          </a:xfrm>
          <a:prstGeom prst="rect">
            <a:avLst/>
          </a:prstGeom>
          <a:noFill/>
        </p:spPr>
        <p:txBody>
          <a:bodyPr wrap="square">
            <a:spAutoFit/>
          </a:bodyPr>
          <a:lstStyle/>
          <a:p>
            <a:r>
              <a:rPr lang="en-GB" sz="1100" dirty="0"/>
              <a:t>Yes the questions above are aimed at eliciting a strong positive agreement BUT what often happens after these surveys is nothing but sound bites. For once do what the paying public want. MORE visible policing and action.”</a:t>
            </a:r>
          </a:p>
        </p:txBody>
      </p:sp>
      <p:pic>
        <p:nvPicPr>
          <p:cNvPr id="41" name="Picture 40">
            <a:extLst>
              <a:ext uri="{FF2B5EF4-FFF2-40B4-BE49-F238E27FC236}">
                <a16:creationId xmlns:a16="http://schemas.microsoft.com/office/drawing/2014/main" id="{8C7BCFB7-757D-899D-8216-F69B9DF47AD5}"/>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3396546" y="3303488"/>
            <a:ext cx="180000" cy="132532"/>
          </a:xfrm>
          <a:prstGeom prst="rect">
            <a:avLst/>
          </a:prstGeom>
          <a:noFill/>
        </p:spPr>
      </p:pic>
      <p:sp>
        <p:nvSpPr>
          <p:cNvPr id="44" name="TextBox 43">
            <a:extLst>
              <a:ext uri="{FF2B5EF4-FFF2-40B4-BE49-F238E27FC236}">
                <a16:creationId xmlns:a16="http://schemas.microsoft.com/office/drawing/2014/main" id="{B02F2219-0DE8-A248-B874-B03CBE63AC7E}"/>
              </a:ext>
            </a:extLst>
          </p:cNvPr>
          <p:cNvSpPr txBox="1"/>
          <p:nvPr/>
        </p:nvSpPr>
        <p:spPr>
          <a:xfrm>
            <a:off x="3521066" y="3280518"/>
            <a:ext cx="2049378" cy="261610"/>
          </a:xfrm>
          <a:prstGeom prst="rect">
            <a:avLst/>
          </a:prstGeom>
          <a:noFill/>
        </p:spPr>
        <p:txBody>
          <a:bodyPr wrap="square">
            <a:spAutoFit/>
          </a:bodyPr>
          <a:lstStyle/>
          <a:p>
            <a:r>
              <a:rPr lang="en-GB" sz="1100" dirty="0"/>
              <a:t>Visible activity and result”</a:t>
            </a:r>
          </a:p>
        </p:txBody>
      </p:sp>
      <p:sp>
        <p:nvSpPr>
          <p:cNvPr id="49" name="TextBox 48">
            <a:extLst>
              <a:ext uri="{FF2B5EF4-FFF2-40B4-BE49-F238E27FC236}">
                <a16:creationId xmlns:a16="http://schemas.microsoft.com/office/drawing/2014/main" id="{01502C3B-4B53-C3D5-32AA-25861D40F067}"/>
              </a:ext>
            </a:extLst>
          </p:cNvPr>
          <p:cNvSpPr txBox="1"/>
          <p:nvPr/>
        </p:nvSpPr>
        <p:spPr>
          <a:xfrm>
            <a:off x="3500649" y="3604896"/>
            <a:ext cx="2595352" cy="430887"/>
          </a:xfrm>
          <a:prstGeom prst="rect">
            <a:avLst/>
          </a:prstGeom>
          <a:noFill/>
        </p:spPr>
        <p:txBody>
          <a:bodyPr wrap="square">
            <a:spAutoFit/>
          </a:bodyPr>
          <a:lstStyle/>
          <a:p>
            <a:r>
              <a:rPr lang="en-GB" sz="1100" dirty="0"/>
              <a:t>Preventing crime and catching and convicting criminals.”</a:t>
            </a:r>
          </a:p>
        </p:txBody>
      </p:sp>
      <p:pic>
        <p:nvPicPr>
          <p:cNvPr id="50" name="Picture 49">
            <a:extLst>
              <a:ext uri="{FF2B5EF4-FFF2-40B4-BE49-F238E27FC236}">
                <a16:creationId xmlns:a16="http://schemas.microsoft.com/office/drawing/2014/main" id="{09633C15-91EC-DB2E-687C-319265E86B2E}"/>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803841" y="3602055"/>
            <a:ext cx="180000" cy="132532"/>
          </a:xfrm>
          <a:prstGeom prst="rect">
            <a:avLst/>
          </a:prstGeom>
          <a:noFill/>
        </p:spPr>
      </p:pic>
      <p:pic>
        <p:nvPicPr>
          <p:cNvPr id="51" name="Picture 50">
            <a:extLst>
              <a:ext uri="{FF2B5EF4-FFF2-40B4-BE49-F238E27FC236}">
                <a16:creationId xmlns:a16="http://schemas.microsoft.com/office/drawing/2014/main" id="{27B423C7-6583-4A8E-BDBD-A36D1FA5913D}"/>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2624155" y="5575796"/>
            <a:ext cx="180000" cy="132532"/>
          </a:xfrm>
          <a:prstGeom prst="rect">
            <a:avLst/>
          </a:prstGeom>
          <a:noFill/>
        </p:spPr>
      </p:pic>
      <p:pic>
        <p:nvPicPr>
          <p:cNvPr id="53" name="Picture 52">
            <a:extLst>
              <a:ext uri="{FF2B5EF4-FFF2-40B4-BE49-F238E27FC236}">
                <a16:creationId xmlns:a16="http://schemas.microsoft.com/office/drawing/2014/main" id="{8ED5F8E5-68D3-8104-C540-5EC5E136D572}"/>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808428" y="1720079"/>
            <a:ext cx="180000" cy="132532"/>
          </a:xfrm>
          <a:prstGeom prst="rect">
            <a:avLst/>
          </a:prstGeom>
          <a:noFill/>
        </p:spPr>
      </p:pic>
      <p:pic>
        <p:nvPicPr>
          <p:cNvPr id="56" name="Picture 55">
            <a:extLst>
              <a:ext uri="{FF2B5EF4-FFF2-40B4-BE49-F238E27FC236}">
                <a16:creationId xmlns:a16="http://schemas.microsoft.com/office/drawing/2014/main" id="{8E3EAD36-01A8-A587-FB30-8B2FA87B0B4F}"/>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3396546" y="3640065"/>
            <a:ext cx="180000" cy="132532"/>
          </a:xfrm>
          <a:prstGeom prst="rect">
            <a:avLst/>
          </a:prstGeom>
          <a:noFill/>
        </p:spPr>
      </p:pic>
      <p:pic>
        <p:nvPicPr>
          <p:cNvPr id="60" name="Picture 59">
            <a:extLst>
              <a:ext uri="{FF2B5EF4-FFF2-40B4-BE49-F238E27FC236}">
                <a16:creationId xmlns:a16="http://schemas.microsoft.com/office/drawing/2014/main" id="{F2A4714A-3FF3-F2B3-FB1A-62F2F189D0E5}"/>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2701338" y="4719876"/>
            <a:ext cx="180000" cy="132532"/>
          </a:xfrm>
          <a:prstGeom prst="rect">
            <a:avLst/>
          </a:prstGeom>
          <a:noFill/>
        </p:spPr>
      </p:pic>
      <p:pic>
        <p:nvPicPr>
          <p:cNvPr id="64" name="Picture 63">
            <a:extLst>
              <a:ext uri="{FF2B5EF4-FFF2-40B4-BE49-F238E27FC236}">
                <a16:creationId xmlns:a16="http://schemas.microsoft.com/office/drawing/2014/main" id="{E4C283A3-1032-EA40-064D-AA3F8D74F84C}"/>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191588" y="3362293"/>
            <a:ext cx="180000" cy="132532"/>
          </a:xfrm>
          <a:prstGeom prst="rect">
            <a:avLst/>
          </a:prstGeom>
          <a:noFill/>
        </p:spPr>
      </p:pic>
      <p:pic>
        <p:nvPicPr>
          <p:cNvPr id="67" name="Picture 66">
            <a:extLst>
              <a:ext uri="{FF2B5EF4-FFF2-40B4-BE49-F238E27FC236}">
                <a16:creationId xmlns:a16="http://schemas.microsoft.com/office/drawing/2014/main" id="{EEB0A452-3D18-B7B7-869F-2442CC4E330C}"/>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808428" y="2428120"/>
            <a:ext cx="180000" cy="132532"/>
          </a:xfrm>
          <a:prstGeom prst="rect">
            <a:avLst/>
          </a:prstGeom>
          <a:noFill/>
        </p:spPr>
      </p:pic>
      <p:pic>
        <p:nvPicPr>
          <p:cNvPr id="68" name="Picture 67">
            <a:extLst>
              <a:ext uri="{FF2B5EF4-FFF2-40B4-BE49-F238E27FC236}">
                <a16:creationId xmlns:a16="http://schemas.microsoft.com/office/drawing/2014/main" id="{FC267776-3AB3-56DC-500F-63EBB8241B55}"/>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257836" y="6354917"/>
            <a:ext cx="180000" cy="132532"/>
          </a:xfrm>
          <a:prstGeom prst="rect">
            <a:avLst/>
          </a:prstGeom>
          <a:noFill/>
        </p:spPr>
      </p:pic>
      <p:pic>
        <p:nvPicPr>
          <p:cNvPr id="69" name="Picture 68">
            <a:extLst>
              <a:ext uri="{FF2B5EF4-FFF2-40B4-BE49-F238E27FC236}">
                <a16:creationId xmlns:a16="http://schemas.microsoft.com/office/drawing/2014/main" id="{86008D32-7549-1537-10DF-6DFFE5EE1815}"/>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3222006" y="6374998"/>
            <a:ext cx="180000" cy="132532"/>
          </a:xfrm>
          <a:prstGeom prst="rect">
            <a:avLst/>
          </a:prstGeom>
          <a:noFill/>
        </p:spPr>
      </p:pic>
      <p:pic>
        <p:nvPicPr>
          <p:cNvPr id="72" name="Picture 71">
            <a:extLst>
              <a:ext uri="{FF2B5EF4-FFF2-40B4-BE49-F238E27FC236}">
                <a16:creationId xmlns:a16="http://schemas.microsoft.com/office/drawing/2014/main" id="{2A2AF6B2-E923-6A2B-1CEC-6426211EAC3B}"/>
              </a:ext>
            </a:extLst>
          </p:cNvPr>
          <p:cNvPicPr>
            <a:picLocks noChangeAspect="1"/>
          </p:cNvPicPr>
          <p:nvPr/>
        </p:nvPicPr>
        <p:blipFill>
          <a:blip r:embed="rId2"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808428" y="3160854"/>
            <a:ext cx="180000" cy="132532"/>
          </a:xfrm>
          <a:prstGeom prst="rect">
            <a:avLst/>
          </a:prstGeom>
          <a:noFill/>
        </p:spPr>
      </p:pic>
      <p:sp>
        <p:nvSpPr>
          <p:cNvPr id="8" name="TextBox 7">
            <a:extLst>
              <a:ext uri="{FF2B5EF4-FFF2-40B4-BE49-F238E27FC236}">
                <a16:creationId xmlns:a16="http://schemas.microsoft.com/office/drawing/2014/main" id="{3D8941F0-53A6-71EB-42BB-52AC7ABE5AF3}"/>
              </a:ext>
            </a:extLst>
          </p:cNvPr>
          <p:cNvSpPr txBox="1"/>
          <p:nvPr/>
        </p:nvSpPr>
        <p:spPr>
          <a:xfrm>
            <a:off x="6964390" y="2397710"/>
            <a:ext cx="4576084" cy="600164"/>
          </a:xfrm>
          <a:prstGeom prst="rect">
            <a:avLst/>
          </a:prstGeom>
          <a:noFill/>
        </p:spPr>
        <p:txBody>
          <a:bodyPr wrap="square">
            <a:spAutoFit/>
          </a:bodyPr>
          <a:lstStyle/>
          <a:p>
            <a:r>
              <a:rPr lang="en-GB" sz="1100" dirty="0"/>
              <a:t>How do you ensure high standards and ethical leadership are created from your plan. Leadership has been very poor for years and how do we measure good standards. This seems just words and management speak!“</a:t>
            </a:r>
          </a:p>
        </p:txBody>
      </p:sp>
      <p:sp>
        <p:nvSpPr>
          <p:cNvPr id="12" name="TextBox 11">
            <a:extLst>
              <a:ext uri="{FF2B5EF4-FFF2-40B4-BE49-F238E27FC236}">
                <a16:creationId xmlns:a16="http://schemas.microsoft.com/office/drawing/2014/main" id="{875AC1AA-88D2-D1ED-FDD1-820C7180A54F}"/>
              </a:ext>
            </a:extLst>
          </p:cNvPr>
          <p:cNvSpPr txBox="1"/>
          <p:nvPr/>
        </p:nvSpPr>
        <p:spPr>
          <a:xfrm>
            <a:off x="6947342" y="1708062"/>
            <a:ext cx="4436005" cy="600164"/>
          </a:xfrm>
          <a:prstGeom prst="rect">
            <a:avLst/>
          </a:prstGeom>
          <a:noFill/>
        </p:spPr>
        <p:txBody>
          <a:bodyPr wrap="square">
            <a:spAutoFit/>
          </a:bodyPr>
          <a:lstStyle/>
          <a:p>
            <a:r>
              <a:rPr lang="en-GB" sz="1100" dirty="0"/>
              <a:t>Increasing public confidence. The last year has seen a massive knock in the confidence due to the exiting Chief Constable and PFCC. I think more needs to be done to highlight what has changed and improvements”</a:t>
            </a:r>
          </a:p>
        </p:txBody>
      </p:sp>
      <p:sp>
        <p:nvSpPr>
          <p:cNvPr id="15" name="TextBox 14">
            <a:extLst>
              <a:ext uri="{FF2B5EF4-FFF2-40B4-BE49-F238E27FC236}">
                <a16:creationId xmlns:a16="http://schemas.microsoft.com/office/drawing/2014/main" id="{F64FF8D9-0973-D219-57D5-A1BA9ED9138F}"/>
              </a:ext>
            </a:extLst>
          </p:cNvPr>
          <p:cNvSpPr txBox="1"/>
          <p:nvPr/>
        </p:nvSpPr>
        <p:spPr>
          <a:xfrm>
            <a:off x="2804155" y="4694051"/>
            <a:ext cx="3084956" cy="769441"/>
          </a:xfrm>
          <a:prstGeom prst="rect">
            <a:avLst/>
          </a:prstGeom>
          <a:noFill/>
        </p:spPr>
        <p:txBody>
          <a:bodyPr wrap="square">
            <a:spAutoFit/>
          </a:bodyPr>
          <a:lstStyle/>
          <a:p>
            <a:r>
              <a:rPr lang="en-GB" sz="1100" dirty="0"/>
              <a:t>Action on crime not just lip service, taking the county lines drug issue serious, acting on intelligence from the local community, engaging young people in law and order”</a:t>
            </a:r>
          </a:p>
        </p:txBody>
      </p:sp>
      <p:sp>
        <p:nvSpPr>
          <p:cNvPr id="18" name="TextBox 17">
            <a:extLst>
              <a:ext uri="{FF2B5EF4-FFF2-40B4-BE49-F238E27FC236}">
                <a16:creationId xmlns:a16="http://schemas.microsoft.com/office/drawing/2014/main" id="{2BA1D377-89C4-618B-91CB-43222ACAECAB}"/>
              </a:ext>
            </a:extLst>
          </p:cNvPr>
          <p:cNvSpPr txBox="1"/>
          <p:nvPr/>
        </p:nvSpPr>
        <p:spPr>
          <a:xfrm>
            <a:off x="2762713" y="5580198"/>
            <a:ext cx="2994276" cy="430887"/>
          </a:xfrm>
          <a:prstGeom prst="rect">
            <a:avLst/>
          </a:prstGeom>
          <a:noFill/>
        </p:spPr>
        <p:txBody>
          <a:bodyPr wrap="square">
            <a:spAutoFit/>
          </a:bodyPr>
          <a:lstStyle/>
          <a:p>
            <a:r>
              <a:rPr lang="en-GB" sz="1100" dirty="0"/>
              <a:t>Reduce anti-social behaviour.  Reduce gang related crime. “</a:t>
            </a:r>
          </a:p>
        </p:txBody>
      </p:sp>
      <p:sp>
        <p:nvSpPr>
          <p:cNvPr id="19" name="TextBox 18">
            <a:extLst>
              <a:ext uri="{FF2B5EF4-FFF2-40B4-BE49-F238E27FC236}">
                <a16:creationId xmlns:a16="http://schemas.microsoft.com/office/drawing/2014/main" id="{FBB47D3F-AEEB-C5EF-D30F-22C49832F4EE}"/>
              </a:ext>
            </a:extLst>
          </p:cNvPr>
          <p:cNvSpPr txBox="1"/>
          <p:nvPr/>
        </p:nvSpPr>
        <p:spPr>
          <a:xfrm>
            <a:off x="3346554" y="6326925"/>
            <a:ext cx="2542557" cy="430887"/>
          </a:xfrm>
          <a:prstGeom prst="rect">
            <a:avLst/>
          </a:prstGeom>
          <a:noFill/>
        </p:spPr>
        <p:txBody>
          <a:bodyPr wrap="square">
            <a:spAutoFit/>
          </a:bodyPr>
          <a:lstStyle/>
          <a:p>
            <a:r>
              <a:rPr lang="en-GB" sz="1100" dirty="0"/>
              <a:t>Sending criminals down for their crimes not giving suspended sentences”</a:t>
            </a:r>
          </a:p>
        </p:txBody>
      </p:sp>
      <p:sp>
        <p:nvSpPr>
          <p:cNvPr id="20" name="TextBox 19">
            <a:extLst>
              <a:ext uri="{FF2B5EF4-FFF2-40B4-BE49-F238E27FC236}">
                <a16:creationId xmlns:a16="http://schemas.microsoft.com/office/drawing/2014/main" id="{8116AF4C-8F7D-5FBE-8FE4-9FCC35B298F3}"/>
              </a:ext>
            </a:extLst>
          </p:cNvPr>
          <p:cNvSpPr txBox="1"/>
          <p:nvPr/>
        </p:nvSpPr>
        <p:spPr>
          <a:xfrm>
            <a:off x="6988428" y="3112925"/>
            <a:ext cx="4552046" cy="261610"/>
          </a:xfrm>
          <a:prstGeom prst="rect">
            <a:avLst/>
          </a:prstGeom>
          <a:noFill/>
        </p:spPr>
        <p:txBody>
          <a:bodyPr wrap="square">
            <a:spAutoFit/>
          </a:bodyPr>
          <a:lstStyle/>
          <a:p>
            <a:r>
              <a:rPr lang="en-GB" sz="1100" dirty="0"/>
              <a:t>OPFCC challenging sentencing and inconsistency in sentencing”</a:t>
            </a:r>
          </a:p>
        </p:txBody>
      </p:sp>
      <p:sp>
        <p:nvSpPr>
          <p:cNvPr id="21" name="TextBox 20">
            <a:extLst>
              <a:ext uri="{FF2B5EF4-FFF2-40B4-BE49-F238E27FC236}">
                <a16:creationId xmlns:a16="http://schemas.microsoft.com/office/drawing/2014/main" id="{38C6A440-BFF9-46AD-62D8-9B3FACADC28B}"/>
              </a:ext>
            </a:extLst>
          </p:cNvPr>
          <p:cNvSpPr txBox="1"/>
          <p:nvPr/>
        </p:nvSpPr>
        <p:spPr>
          <a:xfrm>
            <a:off x="377638" y="6308262"/>
            <a:ext cx="2022376" cy="430887"/>
          </a:xfrm>
          <a:prstGeom prst="rect">
            <a:avLst/>
          </a:prstGeom>
          <a:noFill/>
        </p:spPr>
        <p:txBody>
          <a:bodyPr wrap="square">
            <a:spAutoFit/>
          </a:bodyPr>
          <a:lstStyle/>
          <a:p>
            <a:r>
              <a:rPr lang="en-GB" sz="1100" dirty="0"/>
              <a:t>Preventing crime and catching and convicting criminals.”</a:t>
            </a:r>
          </a:p>
        </p:txBody>
      </p:sp>
      <p:sp>
        <p:nvSpPr>
          <p:cNvPr id="30" name="TextBox 29">
            <a:extLst>
              <a:ext uri="{FF2B5EF4-FFF2-40B4-BE49-F238E27FC236}">
                <a16:creationId xmlns:a16="http://schemas.microsoft.com/office/drawing/2014/main" id="{A99DC643-B299-2080-E401-16DC05AC6E60}"/>
              </a:ext>
            </a:extLst>
          </p:cNvPr>
          <p:cNvSpPr txBox="1"/>
          <p:nvPr/>
        </p:nvSpPr>
        <p:spPr>
          <a:xfrm>
            <a:off x="6947343" y="3541599"/>
            <a:ext cx="4669934" cy="1107996"/>
          </a:xfrm>
          <a:prstGeom prst="rect">
            <a:avLst/>
          </a:prstGeom>
          <a:noFill/>
        </p:spPr>
        <p:txBody>
          <a:bodyPr wrap="square">
            <a:spAutoFit/>
          </a:bodyPr>
          <a:lstStyle/>
          <a:p>
            <a:r>
              <a:rPr lang="en-GB" sz="1100" dirty="0"/>
              <a:t>Yes get the police doing the job they are paid to do </a:t>
            </a:r>
            <a:r>
              <a:rPr lang="en-GB" sz="1100" dirty="0" err="1"/>
              <a:t>ie</a:t>
            </a:r>
            <a:r>
              <a:rPr lang="en-GB" sz="1100" dirty="0"/>
              <a:t>, tackle the yobs roaming the streets at night without fear of being caught causing criminal damage, start tackling the shoplifting epidemic affecting our town in Corby. Lets have visible policing and start listening to the concerns of people who are affected by crime. Get the commissioner to start acting upon her pledges she was making when knocking on doors to get elected to the post.”</a:t>
            </a:r>
          </a:p>
        </p:txBody>
      </p:sp>
    </p:spTree>
    <p:extLst>
      <p:ext uri="{BB962C8B-B14F-4D97-AF65-F5344CB8AC3E}">
        <p14:creationId xmlns:p14="http://schemas.microsoft.com/office/powerpoint/2010/main" val="3818906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194FA-017A-4255-AC18-FD23E5023629}"/>
              </a:ext>
            </a:extLst>
          </p:cNvPr>
          <p:cNvSpPr>
            <a:spLocks noGrp="1"/>
          </p:cNvSpPr>
          <p:nvPr>
            <p:ph type="title"/>
          </p:nvPr>
        </p:nvSpPr>
        <p:spPr>
          <a:xfrm>
            <a:off x="11344" y="873"/>
            <a:ext cx="11515933" cy="730648"/>
          </a:xfrm>
        </p:spPr>
        <p:txBody>
          <a:bodyPr>
            <a:normAutofit fontScale="90000"/>
          </a:bodyPr>
          <a:lstStyle/>
          <a:p>
            <a:r>
              <a:rPr lang="en-GB" sz="4000" b="1" dirty="0"/>
              <a:t>Northamptonshire Fire and Rescue Service: </a:t>
            </a:r>
            <a:r>
              <a:rPr lang="en-GB" sz="3100" b="1" dirty="0"/>
              <a:t>Precept Question</a:t>
            </a:r>
            <a:endParaRPr lang="en-GB" sz="4000" b="1" dirty="0"/>
          </a:p>
        </p:txBody>
      </p:sp>
      <p:sp>
        <p:nvSpPr>
          <p:cNvPr id="9" name="TextBox 8">
            <a:extLst>
              <a:ext uri="{FF2B5EF4-FFF2-40B4-BE49-F238E27FC236}">
                <a16:creationId xmlns:a16="http://schemas.microsoft.com/office/drawing/2014/main" id="{902D7F44-4EE0-2651-C2CA-ED1FCA832FEF}"/>
              </a:ext>
            </a:extLst>
          </p:cNvPr>
          <p:cNvSpPr txBox="1"/>
          <p:nvPr/>
        </p:nvSpPr>
        <p:spPr>
          <a:xfrm>
            <a:off x="102326" y="791316"/>
            <a:ext cx="3204000" cy="3308598"/>
          </a:xfrm>
          <a:prstGeom prst="rect">
            <a:avLst/>
          </a:prstGeom>
          <a:noFill/>
        </p:spPr>
        <p:txBody>
          <a:bodyPr wrap="square">
            <a:spAutoFit/>
          </a:bodyPr>
          <a:lstStyle/>
          <a:p>
            <a:r>
              <a:rPr lang="en-GB" sz="1100" b="1" dirty="0"/>
              <a:t>The following background information was outlined for survey participants prior to them answering the precept question:</a:t>
            </a:r>
          </a:p>
          <a:p>
            <a:endParaRPr lang="en-GB" sz="1100" b="1" dirty="0"/>
          </a:p>
          <a:p>
            <a:r>
              <a:rPr lang="en-GB" sz="1100" dirty="0"/>
              <a:t>Northamptonshire Fire and Rescue Service has a budget of £31.5m, 63% of which comes from local council taxpayers, with the remainder coming from business rates and central government grants.</a:t>
            </a:r>
            <a:br>
              <a:rPr lang="en-GB" sz="1100" dirty="0"/>
            </a:br>
            <a:br>
              <a:rPr lang="en-GB" sz="1100" dirty="0"/>
            </a:br>
            <a:r>
              <a:rPr lang="en-GB" sz="1100" dirty="0"/>
              <a:t>We are waiting to hear from the Government what level of precept increase is available to Commissioners, but our current assumptions show Fire would require an increase of at least £5 for Band D to deliver the priorities outlined in my Police, Fire and Crime Plan, and maintain firefighter numbers. </a:t>
            </a:r>
            <a:br>
              <a:rPr lang="en-GB" sz="1100" dirty="0"/>
            </a:br>
            <a:br>
              <a:rPr lang="en-GB" sz="1100" dirty="0"/>
            </a:br>
            <a:r>
              <a:rPr lang="en-GB" sz="1100" dirty="0"/>
              <a:t>An increase of £5 per year for a Band D property would be equivalent to 6.6%, around 10p a week and across all properties as follows:</a:t>
            </a:r>
          </a:p>
        </p:txBody>
      </p:sp>
      <p:sp>
        <p:nvSpPr>
          <p:cNvPr id="46" name="TextBox 45">
            <a:extLst>
              <a:ext uri="{FF2B5EF4-FFF2-40B4-BE49-F238E27FC236}">
                <a16:creationId xmlns:a16="http://schemas.microsoft.com/office/drawing/2014/main" id="{782B3A01-15B7-6A74-3FFA-22A30134D3BA}"/>
              </a:ext>
            </a:extLst>
          </p:cNvPr>
          <p:cNvSpPr txBox="1"/>
          <p:nvPr/>
        </p:nvSpPr>
        <p:spPr>
          <a:xfrm>
            <a:off x="3918857" y="4702691"/>
            <a:ext cx="7333861" cy="1938992"/>
          </a:xfrm>
          <a:prstGeom prst="rect">
            <a:avLst/>
          </a:prstGeom>
          <a:solidFill>
            <a:schemeClr val="accent3">
              <a:lumMod val="20000"/>
              <a:lumOff val="80000"/>
            </a:schemeClr>
          </a:solidFill>
        </p:spPr>
        <p:txBody>
          <a:bodyPr wrap="square" rtlCol="0">
            <a:spAutoFit/>
          </a:bodyPr>
          <a:lstStyle/>
          <a:p>
            <a:r>
              <a:rPr lang="en-GB" sz="1200" b="1" dirty="0"/>
              <a:t>61.2% of participants said they would be willing to pay the increase of £5, or more than that. 31.3% said they would not be willing to pay any more for fire and rescue services than they do now. 7.5% said they did not know</a:t>
            </a:r>
            <a:r>
              <a:rPr lang="en-GB" sz="1200" dirty="0"/>
              <a:t>. </a:t>
            </a:r>
          </a:p>
          <a:p>
            <a:endParaRPr lang="en-GB" sz="1200" dirty="0"/>
          </a:p>
          <a:p>
            <a:r>
              <a:rPr lang="en-GB" sz="1200" dirty="0"/>
              <a:t>Last year, 57.7% said they would be willing to pay the £5 increase or more. </a:t>
            </a:r>
          </a:p>
          <a:p>
            <a:endParaRPr lang="en-GB" sz="1200" dirty="0"/>
          </a:p>
          <a:p>
            <a:r>
              <a:rPr lang="en-GB" sz="1200" dirty="0"/>
              <a:t>8.3% of the participants (123) were made up of individuals who work for either the OPFCC, Northamptonshire Police or Northamptonshire Fire and Rescue Service (see page 4 for a full breakdown of survey participants). Therefore, these participants were removed from the analysis to ensure that they did not skew results. However, this did not make a significant difference to the findings. When taking out those who said they worked for one of the 3 organisations, 61.7% still said they would be willing to pay the £5 or more.</a:t>
            </a:r>
            <a:endParaRPr lang="en-GB" sz="1200" dirty="0">
              <a:solidFill>
                <a:srgbClr val="C00000"/>
              </a:solidFill>
              <a:highlight>
                <a:srgbClr val="FFFF00"/>
              </a:highlight>
            </a:endParaRPr>
          </a:p>
        </p:txBody>
      </p:sp>
      <p:pic>
        <p:nvPicPr>
          <p:cNvPr id="10" name="Picture 9">
            <a:extLst>
              <a:ext uri="{FF2B5EF4-FFF2-40B4-BE49-F238E27FC236}">
                <a16:creationId xmlns:a16="http://schemas.microsoft.com/office/drawing/2014/main" id="{6594FAF1-84DB-E26F-D7DC-1520C23D6C2C}"/>
              </a:ext>
            </a:extLst>
          </p:cNvPr>
          <p:cNvPicPr>
            <a:picLocks noChangeAspect="1"/>
          </p:cNvPicPr>
          <p:nvPr/>
        </p:nvPicPr>
        <p:blipFill>
          <a:blip r:embed="rId2"/>
          <a:stretch>
            <a:fillRect/>
          </a:stretch>
        </p:blipFill>
        <p:spPr>
          <a:xfrm>
            <a:off x="416764" y="4037788"/>
            <a:ext cx="2631233" cy="2442113"/>
          </a:xfrm>
          <a:prstGeom prst="rect">
            <a:avLst/>
          </a:prstGeom>
        </p:spPr>
      </p:pic>
      <p:sp>
        <p:nvSpPr>
          <p:cNvPr id="13" name="TextBox 12">
            <a:extLst>
              <a:ext uri="{FF2B5EF4-FFF2-40B4-BE49-F238E27FC236}">
                <a16:creationId xmlns:a16="http://schemas.microsoft.com/office/drawing/2014/main" id="{24022183-074F-7216-1051-59D25AA3A1D1}"/>
              </a:ext>
            </a:extLst>
          </p:cNvPr>
          <p:cNvSpPr txBox="1"/>
          <p:nvPr/>
        </p:nvSpPr>
        <p:spPr>
          <a:xfrm>
            <a:off x="-46655" y="6426240"/>
            <a:ext cx="3853855" cy="430887"/>
          </a:xfrm>
          <a:prstGeom prst="rect">
            <a:avLst/>
          </a:prstGeom>
          <a:noFill/>
        </p:spPr>
        <p:txBody>
          <a:bodyPr wrap="square">
            <a:spAutoFit/>
          </a:bodyPr>
          <a:lstStyle/>
          <a:p>
            <a:r>
              <a:rPr lang="en-GB" sz="1100" dirty="0"/>
              <a:t>This would raise around £1.3m, but savings would need to be found to meet the level of cost increases affecting the service.</a:t>
            </a:r>
          </a:p>
        </p:txBody>
      </p:sp>
      <p:graphicFrame>
        <p:nvGraphicFramePr>
          <p:cNvPr id="15" name="Chart 14">
            <a:extLst>
              <a:ext uri="{FF2B5EF4-FFF2-40B4-BE49-F238E27FC236}">
                <a16:creationId xmlns:a16="http://schemas.microsoft.com/office/drawing/2014/main" id="{53DE37C2-224C-DA03-B018-11D6845C81B6}"/>
              </a:ext>
            </a:extLst>
          </p:cNvPr>
          <p:cNvGraphicFramePr>
            <a:graphicFrameLocks/>
          </p:cNvGraphicFramePr>
          <p:nvPr>
            <p:extLst>
              <p:ext uri="{D42A27DB-BD31-4B8C-83A1-F6EECF244321}">
                <p14:modId xmlns:p14="http://schemas.microsoft.com/office/powerpoint/2010/main" val="325879228"/>
              </p:ext>
            </p:extLst>
          </p:nvPr>
        </p:nvGraphicFramePr>
        <p:xfrm>
          <a:off x="3918857" y="1018981"/>
          <a:ext cx="7589759" cy="3786284"/>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Box 15">
            <a:extLst>
              <a:ext uri="{FF2B5EF4-FFF2-40B4-BE49-F238E27FC236}">
                <a16:creationId xmlns:a16="http://schemas.microsoft.com/office/drawing/2014/main" id="{4FEA7964-6EFE-8288-09BA-12A0F492C7C4}"/>
              </a:ext>
            </a:extLst>
          </p:cNvPr>
          <p:cNvSpPr txBox="1"/>
          <p:nvPr/>
        </p:nvSpPr>
        <p:spPr>
          <a:xfrm>
            <a:off x="4177186" y="756043"/>
            <a:ext cx="7252139" cy="523220"/>
          </a:xfrm>
          <a:prstGeom prst="rect">
            <a:avLst/>
          </a:prstGeom>
          <a:noFill/>
        </p:spPr>
        <p:txBody>
          <a:bodyPr wrap="square">
            <a:spAutoFit/>
          </a:bodyPr>
          <a:lstStyle/>
          <a:p>
            <a:pPr rtl="0">
              <a:defRPr sz="1100" b="0" i="0" u="none" strike="noStrike" kern="1200" spc="0" baseline="0">
                <a:solidFill>
                  <a:prstClr val="black">
                    <a:lumMod val="65000"/>
                    <a:lumOff val="35000"/>
                  </a:prstClr>
                </a:solidFill>
                <a:latin typeface="+mn-lt"/>
                <a:ea typeface="+mn-ea"/>
                <a:cs typeface="+mn-cs"/>
              </a:defRPr>
            </a:pPr>
            <a:r>
              <a:rPr lang="en-GB" sz="1400" b="1" dirty="0">
                <a:solidFill>
                  <a:schemeClr val="tx1">
                    <a:lumMod val="95000"/>
                    <a:lumOff val="5000"/>
                  </a:schemeClr>
                </a:solidFill>
              </a:rPr>
              <a:t>They were then asked: C</a:t>
            </a:r>
            <a:r>
              <a:rPr lang="en-GB" sz="1400" b="1" i="0" baseline="0" dirty="0">
                <a:solidFill>
                  <a:schemeClr val="tx1">
                    <a:lumMod val="95000"/>
                    <a:lumOff val="5000"/>
                  </a:schemeClr>
                </a:solidFill>
                <a:effectLst/>
              </a:rPr>
              <a:t>onsidering this, which one of the following statements best represents your views? (n=1,648)</a:t>
            </a:r>
            <a:endParaRPr lang="en-GB" sz="1400" b="1" dirty="0">
              <a:solidFill>
                <a:schemeClr val="tx1">
                  <a:lumMod val="95000"/>
                  <a:lumOff val="5000"/>
                </a:schemeClr>
              </a:solidFill>
              <a:effectLst/>
            </a:endParaRPr>
          </a:p>
        </p:txBody>
      </p:sp>
      <p:sp>
        <p:nvSpPr>
          <p:cNvPr id="17" name="TextBox 16">
            <a:extLst>
              <a:ext uri="{FF2B5EF4-FFF2-40B4-BE49-F238E27FC236}">
                <a16:creationId xmlns:a16="http://schemas.microsoft.com/office/drawing/2014/main" id="{91D41410-F032-6D50-9271-344E09896D86}"/>
              </a:ext>
            </a:extLst>
          </p:cNvPr>
          <p:cNvSpPr txBox="1"/>
          <p:nvPr/>
        </p:nvSpPr>
        <p:spPr>
          <a:xfrm>
            <a:off x="4195848" y="2155309"/>
            <a:ext cx="4232953" cy="276999"/>
          </a:xfrm>
          <a:prstGeom prst="rect">
            <a:avLst/>
          </a:prstGeom>
          <a:noFill/>
        </p:spPr>
        <p:txBody>
          <a:bodyPr wrap="square" rtlCol="0">
            <a:spAutoFit/>
          </a:bodyPr>
          <a:lstStyle/>
          <a:p>
            <a:r>
              <a:rPr lang="en-GB" sz="1200" b="1" dirty="0">
                <a:ea typeface="Verdana" panose="020B0604030504040204" pitchFamily="34" charset="0"/>
              </a:rPr>
              <a:t>61.2% said they would be prepared to pay an increase</a:t>
            </a:r>
          </a:p>
        </p:txBody>
      </p:sp>
      <p:cxnSp>
        <p:nvCxnSpPr>
          <p:cNvPr id="18" name="Straight Arrow Connector 17">
            <a:extLst>
              <a:ext uri="{FF2B5EF4-FFF2-40B4-BE49-F238E27FC236}">
                <a16:creationId xmlns:a16="http://schemas.microsoft.com/office/drawing/2014/main" id="{DAC26145-5250-5CD3-B8FB-7D357C86B653}"/>
              </a:ext>
            </a:extLst>
          </p:cNvPr>
          <p:cNvCxnSpPr>
            <a:cxnSpLocks/>
          </p:cNvCxnSpPr>
          <p:nvPr/>
        </p:nvCxnSpPr>
        <p:spPr>
          <a:xfrm flipV="1">
            <a:off x="4177186" y="2191427"/>
            <a:ext cx="4284000" cy="436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20" name="TextBox 19">
            <a:extLst>
              <a:ext uri="{FF2B5EF4-FFF2-40B4-BE49-F238E27FC236}">
                <a16:creationId xmlns:a16="http://schemas.microsoft.com/office/drawing/2014/main" id="{487269C1-EED8-C794-2FA1-55808E147210}"/>
              </a:ext>
            </a:extLst>
          </p:cNvPr>
          <p:cNvSpPr txBox="1"/>
          <p:nvPr/>
        </p:nvSpPr>
        <p:spPr>
          <a:xfrm>
            <a:off x="5015203" y="3001904"/>
            <a:ext cx="6554042" cy="400110"/>
          </a:xfrm>
          <a:prstGeom prst="rect">
            <a:avLst/>
          </a:prstGeom>
          <a:noFill/>
        </p:spPr>
        <p:txBody>
          <a:bodyPr wrap="square">
            <a:spAutoFit/>
          </a:bodyPr>
          <a:lstStyle/>
          <a:p>
            <a:r>
              <a:rPr lang="en-GB" sz="1000" dirty="0"/>
              <a:t>Every £1 (1.3%) increase in Band D council tax will raise a further £0.26m each year which could be used towards additional investment in essential firefighters and equipment.</a:t>
            </a:r>
          </a:p>
        </p:txBody>
      </p:sp>
      <p:sp>
        <p:nvSpPr>
          <p:cNvPr id="23" name="TextBox 22">
            <a:extLst>
              <a:ext uri="{FF2B5EF4-FFF2-40B4-BE49-F238E27FC236}">
                <a16:creationId xmlns:a16="http://schemas.microsoft.com/office/drawing/2014/main" id="{D2D2801D-CCFC-EDFB-7937-9F8CF5A036E3}"/>
              </a:ext>
            </a:extLst>
          </p:cNvPr>
          <p:cNvSpPr txBox="1"/>
          <p:nvPr/>
        </p:nvSpPr>
        <p:spPr>
          <a:xfrm>
            <a:off x="4016827" y="3474228"/>
            <a:ext cx="7510449" cy="400110"/>
          </a:xfrm>
          <a:prstGeom prst="rect">
            <a:avLst/>
          </a:prstGeom>
          <a:noFill/>
        </p:spPr>
        <p:txBody>
          <a:bodyPr wrap="square">
            <a:spAutoFit/>
          </a:bodyPr>
          <a:lstStyle/>
          <a:p>
            <a:r>
              <a:rPr lang="en-GB" sz="1000" dirty="0"/>
              <a:t>This 6.6% increase will go a long way towards meeting the unavoidable cost pressures in 2025/26. Whilst more savings will still be needed, operational services such as firefighter levels and pump availability could be maintained.</a:t>
            </a:r>
          </a:p>
        </p:txBody>
      </p:sp>
      <p:sp>
        <p:nvSpPr>
          <p:cNvPr id="25" name="TextBox 24">
            <a:extLst>
              <a:ext uri="{FF2B5EF4-FFF2-40B4-BE49-F238E27FC236}">
                <a16:creationId xmlns:a16="http://schemas.microsoft.com/office/drawing/2014/main" id="{8BF4F4F6-77A8-5245-54CF-3BEC80922109}"/>
              </a:ext>
            </a:extLst>
          </p:cNvPr>
          <p:cNvSpPr txBox="1"/>
          <p:nvPr/>
        </p:nvSpPr>
        <p:spPr>
          <a:xfrm>
            <a:off x="4024764" y="3944390"/>
            <a:ext cx="7483852" cy="400110"/>
          </a:xfrm>
          <a:prstGeom prst="rect">
            <a:avLst/>
          </a:prstGeom>
          <a:noFill/>
        </p:spPr>
        <p:txBody>
          <a:bodyPr wrap="square">
            <a:spAutoFit/>
          </a:bodyPr>
          <a:lstStyle/>
          <a:p>
            <a:r>
              <a:rPr lang="en-GB" sz="1000" dirty="0"/>
              <a:t>If there was no increase in council tax, over £2m of savings would need to be made every year and would affect operational fire services, reducing pump availability and planned investment in essential firefighting equipment.</a:t>
            </a:r>
          </a:p>
        </p:txBody>
      </p:sp>
    </p:spTree>
    <p:extLst>
      <p:ext uri="{BB962C8B-B14F-4D97-AF65-F5344CB8AC3E}">
        <p14:creationId xmlns:p14="http://schemas.microsoft.com/office/powerpoint/2010/main" val="349573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582DC87-1B2C-F5EB-BA18-B18C715A3336}"/>
              </a:ext>
            </a:extLst>
          </p:cNvPr>
          <p:cNvSpPr txBox="1">
            <a:spLocks/>
          </p:cNvSpPr>
          <p:nvPr/>
        </p:nvSpPr>
        <p:spPr>
          <a:xfrm>
            <a:off x="11344" y="873"/>
            <a:ext cx="11515933" cy="73064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a:t>Northamptonshire Fire and Rescue Service: </a:t>
            </a:r>
            <a:r>
              <a:rPr lang="en-GB" sz="3100" b="1"/>
              <a:t>Precept Question</a:t>
            </a:r>
            <a:endParaRPr lang="en-GB" sz="4000" b="1" dirty="0"/>
          </a:p>
        </p:txBody>
      </p:sp>
      <p:sp>
        <p:nvSpPr>
          <p:cNvPr id="5" name="TextBox 4">
            <a:extLst>
              <a:ext uri="{FF2B5EF4-FFF2-40B4-BE49-F238E27FC236}">
                <a16:creationId xmlns:a16="http://schemas.microsoft.com/office/drawing/2014/main" id="{919B3CDB-6927-5F2F-C5AF-9E774E6ABAC5}"/>
              </a:ext>
            </a:extLst>
          </p:cNvPr>
          <p:cNvSpPr txBox="1"/>
          <p:nvPr/>
        </p:nvSpPr>
        <p:spPr>
          <a:xfrm>
            <a:off x="-1" y="619549"/>
            <a:ext cx="4898571" cy="307777"/>
          </a:xfrm>
          <a:prstGeom prst="rect">
            <a:avLst/>
          </a:prstGeom>
          <a:noFill/>
        </p:spPr>
        <p:txBody>
          <a:bodyPr wrap="square">
            <a:spAutoFit/>
          </a:bodyPr>
          <a:lstStyle/>
          <a:p>
            <a:pPr algn="ctr" rtl="0">
              <a:defRPr sz="1200" b="1" i="0" u="none" strike="noStrike" kern="1200" spc="0" baseline="0">
                <a:solidFill>
                  <a:prstClr val="black"/>
                </a:solidFill>
                <a:latin typeface="+mn-lt"/>
                <a:ea typeface="+mn-ea"/>
                <a:cs typeface="+mn-cs"/>
              </a:defRPr>
            </a:pPr>
            <a:r>
              <a:rPr lang="en-GB" sz="1400" b="1" dirty="0">
                <a:solidFill>
                  <a:schemeClr val="tx1"/>
                </a:solidFill>
              </a:rPr>
              <a:t>Can you tell us why you have given your answer? (n=923)</a:t>
            </a:r>
          </a:p>
        </p:txBody>
      </p:sp>
      <p:sp>
        <p:nvSpPr>
          <p:cNvPr id="9" name="TextBox 8">
            <a:extLst>
              <a:ext uri="{FF2B5EF4-FFF2-40B4-BE49-F238E27FC236}">
                <a16:creationId xmlns:a16="http://schemas.microsoft.com/office/drawing/2014/main" id="{71D7E190-DA5D-75B1-1996-2C5467DA3EA1}"/>
              </a:ext>
            </a:extLst>
          </p:cNvPr>
          <p:cNvSpPr txBox="1"/>
          <p:nvPr/>
        </p:nvSpPr>
        <p:spPr>
          <a:xfrm>
            <a:off x="102634" y="943541"/>
            <a:ext cx="5494937" cy="738664"/>
          </a:xfrm>
          <a:prstGeom prst="rect">
            <a:avLst/>
          </a:prstGeom>
          <a:solidFill>
            <a:srgbClr val="990033"/>
          </a:solidFill>
        </p:spPr>
        <p:txBody>
          <a:bodyPr wrap="square">
            <a:spAutoFit/>
          </a:bodyPr>
          <a:lstStyle/>
          <a:p>
            <a:r>
              <a:rPr lang="en-GB" sz="1400" dirty="0">
                <a:solidFill>
                  <a:schemeClr val="bg1"/>
                </a:solidFill>
              </a:rPr>
              <a:t>Those who said: </a:t>
            </a:r>
            <a:r>
              <a:rPr lang="en-GB" sz="1400" b="1" dirty="0">
                <a:solidFill>
                  <a:schemeClr val="bg1"/>
                </a:solidFill>
              </a:rPr>
              <a:t>“I don’t think the Fire &amp; Rescue services are funded enough in Northamptonshire and I would be prepared to pay more than £5 towards them if it were possible.” </a:t>
            </a:r>
            <a:r>
              <a:rPr lang="en-GB" sz="1400" dirty="0">
                <a:solidFill>
                  <a:schemeClr val="bg1"/>
                </a:solidFill>
              </a:rPr>
              <a:t>Most mentioned themes:</a:t>
            </a:r>
          </a:p>
        </p:txBody>
      </p:sp>
      <p:sp>
        <p:nvSpPr>
          <p:cNvPr id="11" name="TextBox 10">
            <a:extLst>
              <a:ext uri="{FF2B5EF4-FFF2-40B4-BE49-F238E27FC236}">
                <a16:creationId xmlns:a16="http://schemas.microsoft.com/office/drawing/2014/main" id="{E2FDA4C4-D949-C876-2580-70581DB0540D}"/>
              </a:ext>
            </a:extLst>
          </p:cNvPr>
          <p:cNvSpPr txBox="1"/>
          <p:nvPr/>
        </p:nvSpPr>
        <p:spPr>
          <a:xfrm>
            <a:off x="6018246" y="943545"/>
            <a:ext cx="5377440" cy="738664"/>
          </a:xfrm>
          <a:prstGeom prst="rect">
            <a:avLst/>
          </a:prstGeom>
          <a:solidFill>
            <a:srgbClr val="D20046"/>
          </a:solidFill>
        </p:spPr>
        <p:txBody>
          <a:bodyPr wrap="square">
            <a:spAutoFit/>
          </a:bodyPr>
          <a:lstStyle/>
          <a:p>
            <a:r>
              <a:rPr lang="en-GB" sz="1400" dirty="0">
                <a:solidFill>
                  <a:schemeClr val="bg1"/>
                </a:solidFill>
              </a:rPr>
              <a:t>Those who said: </a:t>
            </a:r>
            <a:r>
              <a:rPr lang="en-GB" sz="1400" b="1" dirty="0">
                <a:solidFill>
                  <a:schemeClr val="bg1"/>
                </a:solidFill>
              </a:rPr>
              <a:t>“I would be prepared to pay an increase of £5 a year for Fire &amp; Rescue services.” </a:t>
            </a:r>
            <a:r>
              <a:rPr lang="en-GB" sz="1400" dirty="0">
                <a:solidFill>
                  <a:schemeClr val="bg1"/>
                </a:solidFill>
              </a:rPr>
              <a:t>Most mentioned themes:</a:t>
            </a:r>
          </a:p>
          <a:p>
            <a:endParaRPr lang="en-GB" sz="1400" dirty="0">
              <a:solidFill>
                <a:schemeClr val="bg1"/>
              </a:solidFill>
            </a:endParaRPr>
          </a:p>
        </p:txBody>
      </p:sp>
      <p:sp>
        <p:nvSpPr>
          <p:cNvPr id="2" name="TextBox 1">
            <a:extLst>
              <a:ext uri="{FF2B5EF4-FFF2-40B4-BE49-F238E27FC236}">
                <a16:creationId xmlns:a16="http://schemas.microsoft.com/office/drawing/2014/main" id="{223D1083-741D-D1A8-4085-5417F167420C}"/>
              </a:ext>
            </a:extLst>
          </p:cNvPr>
          <p:cNvSpPr txBox="1"/>
          <p:nvPr/>
        </p:nvSpPr>
        <p:spPr>
          <a:xfrm>
            <a:off x="27993" y="1754406"/>
            <a:ext cx="5481737" cy="307777"/>
          </a:xfrm>
          <a:prstGeom prst="rect">
            <a:avLst/>
          </a:prstGeom>
          <a:noFill/>
        </p:spPr>
        <p:txBody>
          <a:bodyPr wrap="square">
            <a:spAutoFit/>
          </a:bodyPr>
          <a:lstStyle/>
          <a:p>
            <a:r>
              <a:rPr lang="en-GB" sz="1400" b="1" dirty="0"/>
              <a:t>NFRS provides an essential service:</a:t>
            </a:r>
          </a:p>
        </p:txBody>
      </p:sp>
      <p:sp>
        <p:nvSpPr>
          <p:cNvPr id="3" name="TextBox 2">
            <a:extLst>
              <a:ext uri="{FF2B5EF4-FFF2-40B4-BE49-F238E27FC236}">
                <a16:creationId xmlns:a16="http://schemas.microsoft.com/office/drawing/2014/main" id="{29F7E3A2-12A3-55CD-7DC7-A532BF7C2D47}"/>
              </a:ext>
            </a:extLst>
          </p:cNvPr>
          <p:cNvSpPr txBox="1"/>
          <p:nvPr/>
        </p:nvSpPr>
        <p:spPr>
          <a:xfrm>
            <a:off x="11344" y="2889443"/>
            <a:ext cx="5204468" cy="307777"/>
          </a:xfrm>
          <a:prstGeom prst="rect">
            <a:avLst/>
          </a:prstGeom>
          <a:noFill/>
        </p:spPr>
        <p:txBody>
          <a:bodyPr wrap="square">
            <a:spAutoFit/>
          </a:bodyPr>
          <a:lstStyle/>
          <a:p>
            <a:r>
              <a:rPr lang="en-GB" sz="1400" b="1" dirty="0"/>
              <a:t>Because they are under-funded and should be adequately funded:</a:t>
            </a:r>
          </a:p>
        </p:txBody>
      </p:sp>
      <p:sp>
        <p:nvSpPr>
          <p:cNvPr id="6" name="TextBox 5">
            <a:extLst>
              <a:ext uri="{FF2B5EF4-FFF2-40B4-BE49-F238E27FC236}">
                <a16:creationId xmlns:a16="http://schemas.microsoft.com/office/drawing/2014/main" id="{D82594C2-562D-7A3E-D660-634DAF1E8F95}"/>
              </a:ext>
            </a:extLst>
          </p:cNvPr>
          <p:cNvSpPr txBox="1"/>
          <p:nvPr/>
        </p:nvSpPr>
        <p:spPr>
          <a:xfrm>
            <a:off x="35911" y="4212663"/>
            <a:ext cx="5256825" cy="307777"/>
          </a:xfrm>
          <a:prstGeom prst="rect">
            <a:avLst/>
          </a:prstGeom>
          <a:noFill/>
        </p:spPr>
        <p:txBody>
          <a:bodyPr wrap="square">
            <a:spAutoFit/>
          </a:bodyPr>
          <a:lstStyle/>
          <a:p>
            <a:r>
              <a:rPr lang="en-GB" sz="1400" b="1" dirty="0"/>
              <a:t>I want them to provide a good service, so I am prepared to pay for it:</a:t>
            </a:r>
          </a:p>
        </p:txBody>
      </p:sp>
      <p:pic>
        <p:nvPicPr>
          <p:cNvPr id="17" name="Picture 16">
            <a:extLst>
              <a:ext uri="{FF2B5EF4-FFF2-40B4-BE49-F238E27FC236}">
                <a16:creationId xmlns:a16="http://schemas.microsoft.com/office/drawing/2014/main" id="{D93EDFF2-21C3-700A-4DC9-9A842CB6EEDD}"/>
              </a:ext>
            </a:extLst>
          </p:cNvPr>
          <p:cNvPicPr>
            <a:picLocks noChangeAspect="1"/>
          </p:cNvPicPr>
          <p:nvPr/>
        </p:nvPicPr>
        <p:blipFill>
          <a:blip r:embed="rId3"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71222" y="2351118"/>
            <a:ext cx="180000" cy="132532"/>
          </a:xfrm>
          <a:prstGeom prst="rect">
            <a:avLst/>
          </a:prstGeom>
          <a:noFill/>
        </p:spPr>
      </p:pic>
      <p:sp>
        <p:nvSpPr>
          <p:cNvPr id="19" name="TextBox 18">
            <a:extLst>
              <a:ext uri="{FF2B5EF4-FFF2-40B4-BE49-F238E27FC236}">
                <a16:creationId xmlns:a16="http://schemas.microsoft.com/office/drawing/2014/main" id="{A53D1492-1210-6270-E0CF-003E52080B41}"/>
              </a:ext>
            </a:extLst>
          </p:cNvPr>
          <p:cNvSpPr txBox="1"/>
          <p:nvPr/>
        </p:nvSpPr>
        <p:spPr>
          <a:xfrm>
            <a:off x="204567" y="2303087"/>
            <a:ext cx="5393004" cy="600164"/>
          </a:xfrm>
          <a:prstGeom prst="rect">
            <a:avLst/>
          </a:prstGeom>
          <a:noFill/>
        </p:spPr>
        <p:txBody>
          <a:bodyPr wrap="square">
            <a:spAutoFit/>
          </a:bodyPr>
          <a:lstStyle/>
          <a:p>
            <a:r>
              <a:rPr lang="en-GB" sz="1100" dirty="0">
                <a:solidFill>
                  <a:schemeClr val="tx1"/>
                </a:solidFill>
              </a:rPr>
              <a:t>If my house was on fire and my family was asleep inside I would pay anything to put it out and save them.  If I was trapped in a car and needed saving. I wouldn’t want £5 to stop me getting rescued. Increase it. It’s important to us all.”</a:t>
            </a:r>
          </a:p>
        </p:txBody>
      </p:sp>
      <p:sp>
        <p:nvSpPr>
          <p:cNvPr id="27" name="TextBox 26">
            <a:extLst>
              <a:ext uri="{FF2B5EF4-FFF2-40B4-BE49-F238E27FC236}">
                <a16:creationId xmlns:a16="http://schemas.microsoft.com/office/drawing/2014/main" id="{7182F1B8-4FBB-3531-BCAE-2C4DA6691464}"/>
              </a:ext>
            </a:extLst>
          </p:cNvPr>
          <p:cNvSpPr txBox="1"/>
          <p:nvPr/>
        </p:nvSpPr>
        <p:spPr>
          <a:xfrm>
            <a:off x="182791" y="3242433"/>
            <a:ext cx="5204468" cy="430887"/>
          </a:xfrm>
          <a:prstGeom prst="rect">
            <a:avLst/>
          </a:prstGeom>
          <a:noFill/>
        </p:spPr>
        <p:txBody>
          <a:bodyPr wrap="square">
            <a:spAutoFit/>
          </a:bodyPr>
          <a:lstStyle/>
          <a:p>
            <a:r>
              <a:rPr lang="en-GB" sz="1100" dirty="0"/>
              <a:t>Depleted funding in the past makes it necessary to increase contributions if we want a better and improved service.”</a:t>
            </a:r>
          </a:p>
        </p:txBody>
      </p:sp>
      <p:pic>
        <p:nvPicPr>
          <p:cNvPr id="30" name="Picture 29">
            <a:extLst>
              <a:ext uri="{FF2B5EF4-FFF2-40B4-BE49-F238E27FC236}">
                <a16:creationId xmlns:a16="http://schemas.microsoft.com/office/drawing/2014/main" id="{55DEA001-CF5F-F3C4-4BE6-68CD5EA21EC2}"/>
              </a:ext>
            </a:extLst>
          </p:cNvPr>
          <p:cNvPicPr>
            <a:picLocks noChangeAspect="1"/>
          </p:cNvPicPr>
          <p:nvPr/>
        </p:nvPicPr>
        <p:blipFill>
          <a:blip r:embed="rId3"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54573" y="3255915"/>
            <a:ext cx="180000" cy="132532"/>
          </a:xfrm>
          <a:prstGeom prst="rect">
            <a:avLst/>
          </a:prstGeom>
          <a:noFill/>
        </p:spPr>
      </p:pic>
      <p:pic>
        <p:nvPicPr>
          <p:cNvPr id="41" name="Picture 40">
            <a:extLst>
              <a:ext uri="{FF2B5EF4-FFF2-40B4-BE49-F238E27FC236}">
                <a16:creationId xmlns:a16="http://schemas.microsoft.com/office/drawing/2014/main" id="{1E821438-EC0A-35F8-A3D1-884CC50C8A2C}"/>
              </a:ext>
            </a:extLst>
          </p:cNvPr>
          <p:cNvPicPr>
            <a:picLocks noChangeAspect="1"/>
          </p:cNvPicPr>
          <p:nvPr/>
        </p:nvPicPr>
        <p:blipFill>
          <a:blip r:embed="rId3"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71222" y="3962094"/>
            <a:ext cx="180000" cy="132532"/>
          </a:xfrm>
          <a:prstGeom prst="rect">
            <a:avLst/>
          </a:prstGeom>
          <a:noFill/>
        </p:spPr>
      </p:pic>
      <p:sp>
        <p:nvSpPr>
          <p:cNvPr id="43" name="TextBox 42">
            <a:extLst>
              <a:ext uri="{FF2B5EF4-FFF2-40B4-BE49-F238E27FC236}">
                <a16:creationId xmlns:a16="http://schemas.microsoft.com/office/drawing/2014/main" id="{D34318E3-64A6-6EB5-B09E-A9F5330A3DA2}"/>
              </a:ext>
            </a:extLst>
          </p:cNvPr>
          <p:cNvSpPr txBox="1"/>
          <p:nvPr/>
        </p:nvSpPr>
        <p:spPr>
          <a:xfrm>
            <a:off x="202884" y="3935477"/>
            <a:ext cx="5256825" cy="261610"/>
          </a:xfrm>
          <a:prstGeom prst="rect">
            <a:avLst/>
          </a:prstGeom>
          <a:noFill/>
        </p:spPr>
        <p:txBody>
          <a:bodyPr wrap="square">
            <a:spAutoFit/>
          </a:bodyPr>
          <a:lstStyle/>
          <a:p>
            <a:r>
              <a:rPr lang="en-GB" sz="1100" dirty="0"/>
              <a:t>I think the fire services do an exceptional job so are deserving of the extra funding .”</a:t>
            </a:r>
          </a:p>
        </p:txBody>
      </p:sp>
      <p:sp>
        <p:nvSpPr>
          <p:cNvPr id="10" name="TextBox 9">
            <a:extLst>
              <a:ext uri="{FF2B5EF4-FFF2-40B4-BE49-F238E27FC236}">
                <a16:creationId xmlns:a16="http://schemas.microsoft.com/office/drawing/2014/main" id="{99CCAA49-2B63-28D7-BC51-571A012E7AFF}"/>
              </a:ext>
            </a:extLst>
          </p:cNvPr>
          <p:cNvSpPr txBox="1"/>
          <p:nvPr/>
        </p:nvSpPr>
        <p:spPr>
          <a:xfrm>
            <a:off x="6155734" y="3262114"/>
            <a:ext cx="5301324" cy="430887"/>
          </a:xfrm>
          <a:prstGeom prst="rect">
            <a:avLst/>
          </a:prstGeom>
          <a:noFill/>
        </p:spPr>
        <p:txBody>
          <a:bodyPr wrap="square">
            <a:spAutoFit/>
          </a:bodyPr>
          <a:lstStyle/>
          <a:p>
            <a:r>
              <a:rPr lang="en-GB" sz="1100" dirty="0"/>
              <a:t>Again, I think that the county's fire &amp; rescue services do a good job in challenging circumstances.”</a:t>
            </a:r>
          </a:p>
        </p:txBody>
      </p:sp>
      <p:sp>
        <p:nvSpPr>
          <p:cNvPr id="25" name="TextBox 24">
            <a:extLst>
              <a:ext uri="{FF2B5EF4-FFF2-40B4-BE49-F238E27FC236}">
                <a16:creationId xmlns:a16="http://schemas.microsoft.com/office/drawing/2014/main" id="{D0908D7E-2289-73C8-ED4C-CEE53BE144BB}"/>
              </a:ext>
            </a:extLst>
          </p:cNvPr>
          <p:cNvSpPr txBox="1"/>
          <p:nvPr/>
        </p:nvSpPr>
        <p:spPr>
          <a:xfrm>
            <a:off x="6135708" y="2614384"/>
            <a:ext cx="5602044" cy="261610"/>
          </a:xfrm>
          <a:prstGeom prst="rect">
            <a:avLst/>
          </a:prstGeom>
          <a:noFill/>
        </p:spPr>
        <p:txBody>
          <a:bodyPr wrap="square">
            <a:spAutoFit/>
          </a:bodyPr>
          <a:lstStyle/>
          <a:p>
            <a:r>
              <a:rPr lang="en-GB" sz="1100" dirty="0"/>
              <a:t>I want a fully functional, adequately funded fire service so I am happy to pay this increase.”</a:t>
            </a:r>
          </a:p>
        </p:txBody>
      </p:sp>
      <p:sp>
        <p:nvSpPr>
          <p:cNvPr id="28" name="TextBox 27">
            <a:extLst>
              <a:ext uri="{FF2B5EF4-FFF2-40B4-BE49-F238E27FC236}">
                <a16:creationId xmlns:a16="http://schemas.microsoft.com/office/drawing/2014/main" id="{B716CED9-E0CC-45B5-A08C-DE73ED99F0C9}"/>
              </a:ext>
            </a:extLst>
          </p:cNvPr>
          <p:cNvSpPr txBox="1"/>
          <p:nvPr/>
        </p:nvSpPr>
        <p:spPr>
          <a:xfrm>
            <a:off x="5984599" y="1772508"/>
            <a:ext cx="5753153" cy="307777"/>
          </a:xfrm>
          <a:prstGeom prst="rect">
            <a:avLst/>
          </a:prstGeom>
          <a:noFill/>
        </p:spPr>
        <p:txBody>
          <a:bodyPr wrap="square">
            <a:spAutoFit/>
          </a:bodyPr>
          <a:lstStyle/>
          <a:p>
            <a:r>
              <a:rPr lang="en-GB" sz="1400" b="1" dirty="0"/>
              <a:t>Because they are an important / essential service which we must maintain:</a:t>
            </a:r>
          </a:p>
        </p:txBody>
      </p:sp>
      <p:sp>
        <p:nvSpPr>
          <p:cNvPr id="31" name="TextBox 30">
            <a:extLst>
              <a:ext uri="{FF2B5EF4-FFF2-40B4-BE49-F238E27FC236}">
                <a16:creationId xmlns:a16="http://schemas.microsoft.com/office/drawing/2014/main" id="{09796A3D-F28C-226C-DC2D-874ACA511A75}"/>
              </a:ext>
            </a:extLst>
          </p:cNvPr>
          <p:cNvSpPr txBox="1"/>
          <p:nvPr/>
        </p:nvSpPr>
        <p:spPr>
          <a:xfrm>
            <a:off x="5984599" y="2347877"/>
            <a:ext cx="5753153" cy="307777"/>
          </a:xfrm>
          <a:prstGeom prst="rect">
            <a:avLst/>
          </a:prstGeom>
          <a:noFill/>
        </p:spPr>
        <p:txBody>
          <a:bodyPr wrap="square">
            <a:spAutoFit/>
          </a:bodyPr>
          <a:lstStyle/>
          <a:p>
            <a:r>
              <a:rPr lang="en-GB" sz="1400" b="1" dirty="0"/>
              <a:t>Because they need to be adequately funded and need the money/resource:</a:t>
            </a:r>
          </a:p>
        </p:txBody>
      </p:sp>
      <p:sp>
        <p:nvSpPr>
          <p:cNvPr id="32" name="TextBox 31">
            <a:extLst>
              <a:ext uri="{FF2B5EF4-FFF2-40B4-BE49-F238E27FC236}">
                <a16:creationId xmlns:a16="http://schemas.microsoft.com/office/drawing/2014/main" id="{C338E035-4C59-02A9-7770-8BB57C0A4994}"/>
              </a:ext>
            </a:extLst>
          </p:cNvPr>
          <p:cNvSpPr txBox="1"/>
          <p:nvPr/>
        </p:nvSpPr>
        <p:spPr>
          <a:xfrm>
            <a:off x="5984599" y="2921709"/>
            <a:ext cx="4680291" cy="307777"/>
          </a:xfrm>
          <a:prstGeom prst="rect">
            <a:avLst/>
          </a:prstGeom>
          <a:noFill/>
        </p:spPr>
        <p:txBody>
          <a:bodyPr wrap="square">
            <a:spAutoFit/>
          </a:bodyPr>
          <a:lstStyle/>
          <a:p>
            <a:r>
              <a:rPr lang="en-GB" sz="1400" b="1" dirty="0"/>
              <a:t>Because they provide a good service / do a good job:</a:t>
            </a:r>
          </a:p>
        </p:txBody>
      </p:sp>
      <p:sp>
        <p:nvSpPr>
          <p:cNvPr id="58" name="TextBox 57">
            <a:extLst>
              <a:ext uri="{FF2B5EF4-FFF2-40B4-BE49-F238E27FC236}">
                <a16:creationId xmlns:a16="http://schemas.microsoft.com/office/drawing/2014/main" id="{CF05C6E2-6107-E31D-46EB-D1EFC8028CB6}"/>
              </a:ext>
            </a:extLst>
          </p:cNvPr>
          <p:cNvSpPr txBox="1"/>
          <p:nvPr/>
        </p:nvSpPr>
        <p:spPr>
          <a:xfrm>
            <a:off x="6135708" y="2076710"/>
            <a:ext cx="5155913" cy="261610"/>
          </a:xfrm>
          <a:prstGeom prst="rect">
            <a:avLst/>
          </a:prstGeom>
          <a:noFill/>
        </p:spPr>
        <p:txBody>
          <a:bodyPr wrap="square">
            <a:spAutoFit/>
          </a:bodyPr>
          <a:lstStyle/>
          <a:p>
            <a:r>
              <a:rPr lang="en-GB" sz="1100" dirty="0"/>
              <a:t>It's important to maintain these vital services at a level they can respond as needed.”</a:t>
            </a:r>
          </a:p>
        </p:txBody>
      </p:sp>
      <p:pic>
        <p:nvPicPr>
          <p:cNvPr id="59" name="Picture 58">
            <a:extLst>
              <a:ext uri="{FF2B5EF4-FFF2-40B4-BE49-F238E27FC236}">
                <a16:creationId xmlns:a16="http://schemas.microsoft.com/office/drawing/2014/main" id="{7CAB1B9C-A113-D3B0-67DC-E2CC11DCD7AA}"/>
              </a:ext>
            </a:extLst>
          </p:cNvPr>
          <p:cNvPicPr>
            <a:picLocks noChangeAspect="1"/>
          </p:cNvPicPr>
          <p:nvPr/>
        </p:nvPicPr>
        <p:blipFill>
          <a:blip r:embed="rId3"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018246" y="2110048"/>
            <a:ext cx="180000" cy="132532"/>
          </a:xfrm>
          <a:prstGeom prst="rect">
            <a:avLst/>
          </a:prstGeom>
          <a:noFill/>
        </p:spPr>
      </p:pic>
      <p:pic>
        <p:nvPicPr>
          <p:cNvPr id="63" name="Picture 62">
            <a:extLst>
              <a:ext uri="{FF2B5EF4-FFF2-40B4-BE49-F238E27FC236}">
                <a16:creationId xmlns:a16="http://schemas.microsoft.com/office/drawing/2014/main" id="{03264AE9-BC7C-76B7-77E9-13C77D83F107}"/>
              </a:ext>
            </a:extLst>
          </p:cNvPr>
          <p:cNvPicPr>
            <a:picLocks noChangeAspect="1"/>
          </p:cNvPicPr>
          <p:nvPr/>
        </p:nvPicPr>
        <p:blipFill>
          <a:blip r:embed="rId3"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018246" y="2649106"/>
            <a:ext cx="180000" cy="132532"/>
          </a:xfrm>
          <a:prstGeom prst="rect">
            <a:avLst/>
          </a:prstGeom>
          <a:noFill/>
        </p:spPr>
      </p:pic>
      <p:pic>
        <p:nvPicPr>
          <p:cNvPr id="64" name="Picture 63">
            <a:extLst>
              <a:ext uri="{FF2B5EF4-FFF2-40B4-BE49-F238E27FC236}">
                <a16:creationId xmlns:a16="http://schemas.microsoft.com/office/drawing/2014/main" id="{22658120-152F-A6D9-AC61-D3FC8BA8F4E6}"/>
              </a:ext>
            </a:extLst>
          </p:cNvPr>
          <p:cNvPicPr>
            <a:picLocks noChangeAspect="1"/>
          </p:cNvPicPr>
          <p:nvPr/>
        </p:nvPicPr>
        <p:blipFill>
          <a:blip r:embed="rId3"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021399" y="3323143"/>
            <a:ext cx="180000" cy="132532"/>
          </a:xfrm>
          <a:prstGeom prst="rect">
            <a:avLst/>
          </a:prstGeom>
          <a:noFill/>
        </p:spPr>
      </p:pic>
      <p:sp>
        <p:nvSpPr>
          <p:cNvPr id="8" name="TextBox 7">
            <a:extLst>
              <a:ext uri="{FF2B5EF4-FFF2-40B4-BE49-F238E27FC236}">
                <a16:creationId xmlns:a16="http://schemas.microsoft.com/office/drawing/2014/main" id="{D33EB36C-9AB2-EE10-4279-1711FC5DAEF8}"/>
              </a:ext>
            </a:extLst>
          </p:cNvPr>
          <p:cNvSpPr txBox="1"/>
          <p:nvPr/>
        </p:nvSpPr>
        <p:spPr>
          <a:xfrm>
            <a:off x="5984598" y="3659359"/>
            <a:ext cx="5411088" cy="523220"/>
          </a:xfrm>
          <a:prstGeom prst="rect">
            <a:avLst/>
          </a:prstGeom>
          <a:noFill/>
        </p:spPr>
        <p:txBody>
          <a:bodyPr wrap="square">
            <a:spAutoFit/>
          </a:bodyPr>
          <a:lstStyle/>
          <a:p>
            <a:r>
              <a:rPr lang="en-GB" sz="1400" b="1" dirty="0"/>
              <a:t>Conditional support – happy to pay if the money is spent well and services are improved:</a:t>
            </a:r>
          </a:p>
        </p:txBody>
      </p:sp>
      <p:sp>
        <p:nvSpPr>
          <p:cNvPr id="12" name="TextBox 11">
            <a:extLst>
              <a:ext uri="{FF2B5EF4-FFF2-40B4-BE49-F238E27FC236}">
                <a16:creationId xmlns:a16="http://schemas.microsoft.com/office/drawing/2014/main" id="{C8964FC4-223D-6D73-E644-D39158BF2D5D}"/>
              </a:ext>
            </a:extLst>
          </p:cNvPr>
          <p:cNvSpPr txBox="1"/>
          <p:nvPr/>
        </p:nvSpPr>
        <p:spPr>
          <a:xfrm>
            <a:off x="6152581" y="4122874"/>
            <a:ext cx="5301324" cy="430887"/>
          </a:xfrm>
          <a:prstGeom prst="rect">
            <a:avLst/>
          </a:prstGeom>
          <a:noFill/>
        </p:spPr>
        <p:txBody>
          <a:bodyPr wrap="square">
            <a:spAutoFit/>
          </a:bodyPr>
          <a:lstStyle/>
          <a:p>
            <a:r>
              <a:rPr lang="en-GB" sz="1100" dirty="0"/>
              <a:t>As long as there is evidence after the increase that there has been a positive effect then I would be prepared to pay.”</a:t>
            </a:r>
          </a:p>
        </p:txBody>
      </p:sp>
      <p:pic>
        <p:nvPicPr>
          <p:cNvPr id="13" name="Picture 12">
            <a:extLst>
              <a:ext uri="{FF2B5EF4-FFF2-40B4-BE49-F238E27FC236}">
                <a16:creationId xmlns:a16="http://schemas.microsoft.com/office/drawing/2014/main" id="{767E8985-01CB-2B1A-C55F-A626F502A364}"/>
              </a:ext>
            </a:extLst>
          </p:cNvPr>
          <p:cNvPicPr>
            <a:picLocks noChangeAspect="1"/>
          </p:cNvPicPr>
          <p:nvPr/>
        </p:nvPicPr>
        <p:blipFill>
          <a:blip r:embed="rId3"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018246" y="4183903"/>
            <a:ext cx="180000" cy="132532"/>
          </a:xfrm>
          <a:prstGeom prst="rect">
            <a:avLst/>
          </a:prstGeom>
          <a:noFill/>
        </p:spPr>
      </p:pic>
      <p:sp>
        <p:nvSpPr>
          <p:cNvPr id="14" name="TextBox 13">
            <a:extLst>
              <a:ext uri="{FF2B5EF4-FFF2-40B4-BE49-F238E27FC236}">
                <a16:creationId xmlns:a16="http://schemas.microsoft.com/office/drawing/2014/main" id="{C7D49E14-3969-E23C-0A99-D49A876B6F72}"/>
              </a:ext>
            </a:extLst>
          </p:cNvPr>
          <p:cNvSpPr txBox="1"/>
          <p:nvPr/>
        </p:nvSpPr>
        <p:spPr>
          <a:xfrm>
            <a:off x="5984598" y="4716057"/>
            <a:ext cx="5411088" cy="307777"/>
          </a:xfrm>
          <a:prstGeom prst="rect">
            <a:avLst/>
          </a:prstGeom>
          <a:noFill/>
        </p:spPr>
        <p:txBody>
          <a:bodyPr wrap="square">
            <a:spAutoFit/>
          </a:bodyPr>
          <a:lstStyle/>
          <a:p>
            <a:r>
              <a:rPr lang="en-GB" sz="1400" b="1" dirty="0"/>
              <a:t>£5 is a reasonable amount so I am happy to pay it:</a:t>
            </a:r>
          </a:p>
        </p:txBody>
      </p:sp>
      <p:sp>
        <p:nvSpPr>
          <p:cNvPr id="15" name="TextBox 14">
            <a:extLst>
              <a:ext uri="{FF2B5EF4-FFF2-40B4-BE49-F238E27FC236}">
                <a16:creationId xmlns:a16="http://schemas.microsoft.com/office/drawing/2014/main" id="{9F67CF08-E015-9F7A-EA07-65E08D9C3915}"/>
              </a:ext>
            </a:extLst>
          </p:cNvPr>
          <p:cNvSpPr txBox="1"/>
          <p:nvPr/>
        </p:nvSpPr>
        <p:spPr>
          <a:xfrm>
            <a:off x="6152581" y="4992957"/>
            <a:ext cx="5205781" cy="430887"/>
          </a:xfrm>
          <a:prstGeom prst="rect">
            <a:avLst/>
          </a:prstGeom>
          <a:noFill/>
        </p:spPr>
        <p:txBody>
          <a:bodyPr wrap="square">
            <a:spAutoFit/>
          </a:bodyPr>
          <a:lstStyle/>
          <a:p>
            <a:r>
              <a:rPr lang="en-GB" sz="1100" dirty="0"/>
              <a:t>This is an acceptable amount in the current financial climate. Everything else is increasing in price.”</a:t>
            </a:r>
          </a:p>
        </p:txBody>
      </p:sp>
      <p:pic>
        <p:nvPicPr>
          <p:cNvPr id="16" name="Picture 15">
            <a:extLst>
              <a:ext uri="{FF2B5EF4-FFF2-40B4-BE49-F238E27FC236}">
                <a16:creationId xmlns:a16="http://schemas.microsoft.com/office/drawing/2014/main" id="{FCF0EFC0-A71C-2C74-5374-69D91F5BC004}"/>
              </a:ext>
            </a:extLst>
          </p:cNvPr>
          <p:cNvPicPr>
            <a:picLocks noChangeAspect="1"/>
          </p:cNvPicPr>
          <p:nvPr/>
        </p:nvPicPr>
        <p:blipFill>
          <a:blip r:embed="rId3"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018246" y="5053986"/>
            <a:ext cx="180000" cy="132532"/>
          </a:xfrm>
          <a:prstGeom prst="rect">
            <a:avLst/>
          </a:prstGeom>
          <a:noFill/>
        </p:spPr>
      </p:pic>
      <p:sp>
        <p:nvSpPr>
          <p:cNvPr id="22" name="TextBox 21">
            <a:extLst>
              <a:ext uri="{FF2B5EF4-FFF2-40B4-BE49-F238E27FC236}">
                <a16:creationId xmlns:a16="http://schemas.microsoft.com/office/drawing/2014/main" id="{559C8844-E364-0A7C-8A35-F3C1D63B06D8}"/>
              </a:ext>
            </a:extLst>
          </p:cNvPr>
          <p:cNvSpPr txBox="1"/>
          <p:nvPr/>
        </p:nvSpPr>
        <p:spPr>
          <a:xfrm>
            <a:off x="6184327" y="4483138"/>
            <a:ext cx="4919098" cy="261610"/>
          </a:xfrm>
          <a:prstGeom prst="rect">
            <a:avLst/>
          </a:prstGeom>
          <a:noFill/>
        </p:spPr>
        <p:txBody>
          <a:bodyPr wrap="square">
            <a:spAutoFit/>
          </a:bodyPr>
          <a:lstStyle/>
          <a:p>
            <a:r>
              <a:rPr lang="en-GB" sz="1100" dirty="0"/>
              <a:t>Agree to pay a little extra providing resources are not wasted on silly projects.</a:t>
            </a:r>
          </a:p>
        </p:txBody>
      </p:sp>
      <p:pic>
        <p:nvPicPr>
          <p:cNvPr id="24" name="Picture 23">
            <a:extLst>
              <a:ext uri="{FF2B5EF4-FFF2-40B4-BE49-F238E27FC236}">
                <a16:creationId xmlns:a16="http://schemas.microsoft.com/office/drawing/2014/main" id="{8DC6B011-3493-D494-8FC3-81C5062100B2}"/>
              </a:ext>
            </a:extLst>
          </p:cNvPr>
          <p:cNvPicPr>
            <a:picLocks noChangeAspect="1"/>
          </p:cNvPicPr>
          <p:nvPr/>
        </p:nvPicPr>
        <p:blipFill>
          <a:blip r:embed="rId3"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021399" y="4525386"/>
            <a:ext cx="180000" cy="132532"/>
          </a:xfrm>
          <a:prstGeom prst="rect">
            <a:avLst/>
          </a:prstGeom>
          <a:noFill/>
        </p:spPr>
      </p:pic>
      <p:sp>
        <p:nvSpPr>
          <p:cNvPr id="29" name="TextBox 28">
            <a:extLst>
              <a:ext uri="{FF2B5EF4-FFF2-40B4-BE49-F238E27FC236}">
                <a16:creationId xmlns:a16="http://schemas.microsoft.com/office/drawing/2014/main" id="{CC904AB0-C742-166C-7CC4-C64BD5CC64C2}"/>
              </a:ext>
            </a:extLst>
          </p:cNvPr>
          <p:cNvSpPr txBox="1"/>
          <p:nvPr/>
        </p:nvSpPr>
        <p:spPr>
          <a:xfrm>
            <a:off x="6156824" y="5399177"/>
            <a:ext cx="5019869" cy="261610"/>
          </a:xfrm>
          <a:prstGeom prst="rect">
            <a:avLst/>
          </a:prstGeom>
          <a:noFill/>
        </p:spPr>
        <p:txBody>
          <a:bodyPr wrap="square">
            <a:spAutoFit/>
          </a:bodyPr>
          <a:lstStyle/>
          <a:p>
            <a:r>
              <a:rPr lang="en-GB" sz="1100" dirty="0"/>
              <a:t>This amount is a fair suggestion anymore and it starts impacting my outgoings.”</a:t>
            </a:r>
          </a:p>
        </p:txBody>
      </p:sp>
      <p:pic>
        <p:nvPicPr>
          <p:cNvPr id="33" name="Picture 32">
            <a:extLst>
              <a:ext uri="{FF2B5EF4-FFF2-40B4-BE49-F238E27FC236}">
                <a16:creationId xmlns:a16="http://schemas.microsoft.com/office/drawing/2014/main" id="{4A34B6C2-010B-9CDD-2ED4-599D8455910F}"/>
              </a:ext>
            </a:extLst>
          </p:cNvPr>
          <p:cNvPicPr>
            <a:picLocks noChangeAspect="1"/>
          </p:cNvPicPr>
          <p:nvPr/>
        </p:nvPicPr>
        <p:blipFill>
          <a:blip r:embed="rId3"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022989" y="5436287"/>
            <a:ext cx="180000" cy="132532"/>
          </a:xfrm>
          <a:prstGeom prst="rect">
            <a:avLst/>
          </a:prstGeom>
          <a:noFill/>
        </p:spPr>
      </p:pic>
      <p:sp>
        <p:nvSpPr>
          <p:cNvPr id="34" name="TextBox 33">
            <a:extLst>
              <a:ext uri="{FF2B5EF4-FFF2-40B4-BE49-F238E27FC236}">
                <a16:creationId xmlns:a16="http://schemas.microsoft.com/office/drawing/2014/main" id="{332DD9C2-7FA1-87EC-0DBB-D0056C8F2D2E}"/>
              </a:ext>
            </a:extLst>
          </p:cNvPr>
          <p:cNvSpPr txBox="1"/>
          <p:nvPr/>
        </p:nvSpPr>
        <p:spPr>
          <a:xfrm>
            <a:off x="5924400" y="5672053"/>
            <a:ext cx="5494937" cy="1200329"/>
          </a:xfrm>
          <a:prstGeom prst="rect">
            <a:avLst/>
          </a:prstGeom>
          <a:noFill/>
        </p:spPr>
        <p:txBody>
          <a:bodyPr wrap="square">
            <a:spAutoFit/>
          </a:bodyPr>
          <a:lstStyle/>
          <a:p>
            <a:r>
              <a:rPr lang="en-GB" sz="1200" b="1" dirty="0"/>
              <a:t>There were also comments from participants saying they selected the £5 option because they could not afford more than that, some also said NFRS needs to make savings / efficiencies and review how money is spent. Other less frequently mentioned comments cantered around not knowing enough information about NFRS, being happy to contribute, funding should come from central government and increases do not need to be bigger due to perceived demand levels. </a:t>
            </a:r>
          </a:p>
        </p:txBody>
      </p:sp>
      <p:sp>
        <p:nvSpPr>
          <p:cNvPr id="36" name="TextBox 35">
            <a:extLst>
              <a:ext uri="{FF2B5EF4-FFF2-40B4-BE49-F238E27FC236}">
                <a16:creationId xmlns:a16="http://schemas.microsoft.com/office/drawing/2014/main" id="{AF4950A3-1ECA-4B7D-F35B-89E40F57D99C}"/>
              </a:ext>
            </a:extLst>
          </p:cNvPr>
          <p:cNvSpPr txBox="1"/>
          <p:nvPr/>
        </p:nvSpPr>
        <p:spPr>
          <a:xfrm>
            <a:off x="27993" y="3650604"/>
            <a:ext cx="4680291" cy="307777"/>
          </a:xfrm>
          <a:prstGeom prst="rect">
            <a:avLst/>
          </a:prstGeom>
          <a:noFill/>
        </p:spPr>
        <p:txBody>
          <a:bodyPr wrap="square">
            <a:spAutoFit/>
          </a:bodyPr>
          <a:lstStyle/>
          <a:p>
            <a:r>
              <a:rPr lang="en-GB" sz="1400" b="1" dirty="0"/>
              <a:t>Because they provide a good service / do a good job:</a:t>
            </a:r>
          </a:p>
        </p:txBody>
      </p:sp>
      <p:sp>
        <p:nvSpPr>
          <p:cNvPr id="38" name="TextBox 37">
            <a:extLst>
              <a:ext uri="{FF2B5EF4-FFF2-40B4-BE49-F238E27FC236}">
                <a16:creationId xmlns:a16="http://schemas.microsoft.com/office/drawing/2014/main" id="{C50E10B3-49DD-2F5B-8373-DC37FD4D47CD}"/>
              </a:ext>
            </a:extLst>
          </p:cNvPr>
          <p:cNvSpPr txBox="1"/>
          <p:nvPr/>
        </p:nvSpPr>
        <p:spPr>
          <a:xfrm>
            <a:off x="206580" y="2034405"/>
            <a:ext cx="1743518" cy="261610"/>
          </a:xfrm>
          <a:prstGeom prst="rect">
            <a:avLst/>
          </a:prstGeom>
          <a:noFill/>
        </p:spPr>
        <p:txBody>
          <a:bodyPr wrap="square">
            <a:spAutoFit/>
          </a:bodyPr>
          <a:lstStyle/>
          <a:p>
            <a:r>
              <a:rPr lang="en-GB" sz="1100" dirty="0"/>
              <a:t>People's safety is vital</a:t>
            </a:r>
          </a:p>
        </p:txBody>
      </p:sp>
      <p:pic>
        <p:nvPicPr>
          <p:cNvPr id="39" name="Picture 38">
            <a:extLst>
              <a:ext uri="{FF2B5EF4-FFF2-40B4-BE49-F238E27FC236}">
                <a16:creationId xmlns:a16="http://schemas.microsoft.com/office/drawing/2014/main" id="{AE497CC8-FA21-1194-1067-80E8B14E5DAA}"/>
              </a:ext>
            </a:extLst>
          </p:cNvPr>
          <p:cNvPicPr>
            <a:picLocks noChangeAspect="1"/>
          </p:cNvPicPr>
          <p:nvPr/>
        </p:nvPicPr>
        <p:blipFill>
          <a:blip r:embed="rId3"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71222" y="2074867"/>
            <a:ext cx="180000" cy="132532"/>
          </a:xfrm>
          <a:prstGeom prst="rect">
            <a:avLst/>
          </a:prstGeom>
          <a:noFill/>
        </p:spPr>
      </p:pic>
      <p:sp>
        <p:nvSpPr>
          <p:cNvPr id="42" name="TextBox 41">
            <a:extLst>
              <a:ext uri="{FF2B5EF4-FFF2-40B4-BE49-F238E27FC236}">
                <a16:creationId xmlns:a16="http://schemas.microsoft.com/office/drawing/2014/main" id="{DCB8BAAA-BEB2-7554-ADCD-D227506CB311}"/>
              </a:ext>
            </a:extLst>
          </p:cNvPr>
          <p:cNvSpPr txBox="1"/>
          <p:nvPr/>
        </p:nvSpPr>
        <p:spPr>
          <a:xfrm>
            <a:off x="182791" y="4453753"/>
            <a:ext cx="5346349" cy="261610"/>
          </a:xfrm>
          <a:prstGeom prst="rect">
            <a:avLst/>
          </a:prstGeom>
          <a:noFill/>
        </p:spPr>
        <p:txBody>
          <a:bodyPr wrap="square">
            <a:spAutoFit/>
          </a:bodyPr>
          <a:lstStyle/>
          <a:p>
            <a:r>
              <a:rPr lang="en-GB" sz="1100" dirty="0"/>
              <a:t>We expect fire &amp; rescue to be there when we need them with all the right kit, that costs.”</a:t>
            </a:r>
          </a:p>
        </p:txBody>
      </p:sp>
      <p:sp>
        <p:nvSpPr>
          <p:cNvPr id="45" name="TextBox 44">
            <a:extLst>
              <a:ext uri="{FF2B5EF4-FFF2-40B4-BE49-F238E27FC236}">
                <a16:creationId xmlns:a16="http://schemas.microsoft.com/office/drawing/2014/main" id="{AB2113F9-A6EA-86A3-921A-F7727B2C76C3}"/>
              </a:ext>
            </a:extLst>
          </p:cNvPr>
          <p:cNvSpPr txBox="1"/>
          <p:nvPr/>
        </p:nvSpPr>
        <p:spPr>
          <a:xfrm>
            <a:off x="223229" y="4703044"/>
            <a:ext cx="4485055" cy="261610"/>
          </a:xfrm>
          <a:prstGeom prst="rect">
            <a:avLst/>
          </a:prstGeom>
          <a:noFill/>
        </p:spPr>
        <p:txBody>
          <a:bodyPr wrap="square">
            <a:spAutoFit/>
          </a:bodyPr>
          <a:lstStyle/>
          <a:p>
            <a:r>
              <a:rPr lang="en-GB" sz="1100" dirty="0"/>
              <a:t>If we want the service we have to be prepared to pay for it.”</a:t>
            </a:r>
          </a:p>
        </p:txBody>
      </p:sp>
      <p:pic>
        <p:nvPicPr>
          <p:cNvPr id="46" name="Picture 45">
            <a:extLst>
              <a:ext uri="{FF2B5EF4-FFF2-40B4-BE49-F238E27FC236}">
                <a16:creationId xmlns:a16="http://schemas.microsoft.com/office/drawing/2014/main" id="{7E38DD53-1204-25FB-7167-E43ACD5F4CAF}"/>
              </a:ext>
            </a:extLst>
          </p:cNvPr>
          <p:cNvPicPr>
            <a:picLocks noChangeAspect="1"/>
          </p:cNvPicPr>
          <p:nvPr/>
        </p:nvPicPr>
        <p:blipFill>
          <a:blip r:embed="rId3"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54573" y="4486464"/>
            <a:ext cx="180000" cy="132532"/>
          </a:xfrm>
          <a:prstGeom prst="rect">
            <a:avLst/>
          </a:prstGeom>
          <a:noFill/>
        </p:spPr>
      </p:pic>
      <p:pic>
        <p:nvPicPr>
          <p:cNvPr id="47" name="Picture 46">
            <a:extLst>
              <a:ext uri="{FF2B5EF4-FFF2-40B4-BE49-F238E27FC236}">
                <a16:creationId xmlns:a16="http://schemas.microsoft.com/office/drawing/2014/main" id="{B90E6B40-BCBB-1CDC-FE92-931D092344F6}"/>
              </a:ext>
            </a:extLst>
          </p:cNvPr>
          <p:cNvPicPr>
            <a:picLocks noChangeAspect="1"/>
          </p:cNvPicPr>
          <p:nvPr/>
        </p:nvPicPr>
        <p:blipFill>
          <a:blip r:embed="rId3"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65652" y="4736418"/>
            <a:ext cx="180000" cy="132532"/>
          </a:xfrm>
          <a:prstGeom prst="rect">
            <a:avLst/>
          </a:prstGeom>
          <a:noFill/>
        </p:spPr>
      </p:pic>
      <p:sp>
        <p:nvSpPr>
          <p:cNvPr id="49" name="TextBox 48">
            <a:extLst>
              <a:ext uri="{FF2B5EF4-FFF2-40B4-BE49-F238E27FC236}">
                <a16:creationId xmlns:a16="http://schemas.microsoft.com/office/drawing/2014/main" id="{7409A782-57FC-0391-B77E-997D9768ADF5}"/>
              </a:ext>
            </a:extLst>
          </p:cNvPr>
          <p:cNvSpPr txBox="1"/>
          <p:nvPr/>
        </p:nvSpPr>
        <p:spPr>
          <a:xfrm>
            <a:off x="211453" y="5153304"/>
            <a:ext cx="5123808" cy="430887"/>
          </a:xfrm>
          <a:prstGeom prst="rect">
            <a:avLst/>
          </a:prstGeom>
          <a:noFill/>
        </p:spPr>
        <p:txBody>
          <a:bodyPr wrap="square">
            <a:spAutoFit/>
          </a:bodyPr>
          <a:lstStyle/>
          <a:p>
            <a:r>
              <a:rPr lang="en-GB" sz="1100" dirty="0"/>
              <a:t>Anybody who puts their lives at risk to help others deserves to be able to have the equipment and staff needed to do their job.”</a:t>
            </a:r>
          </a:p>
        </p:txBody>
      </p:sp>
      <p:sp>
        <p:nvSpPr>
          <p:cNvPr id="50" name="TextBox 49">
            <a:extLst>
              <a:ext uri="{FF2B5EF4-FFF2-40B4-BE49-F238E27FC236}">
                <a16:creationId xmlns:a16="http://schemas.microsoft.com/office/drawing/2014/main" id="{019C4B58-0307-C42B-D2C2-F1314AF1A93D}"/>
              </a:ext>
            </a:extLst>
          </p:cNvPr>
          <p:cNvSpPr txBox="1"/>
          <p:nvPr/>
        </p:nvSpPr>
        <p:spPr>
          <a:xfrm>
            <a:off x="60282" y="4938949"/>
            <a:ext cx="5256825" cy="307777"/>
          </a:xfrm>
          <a:prstGeom prst="rect">
            <a:avLst/>
          </a:prstGeom>
          <a:noFill/>
        </p:spPr>
        <p:txBody>
          <a:bodyPr wrap="square">
            <a:spAutoFit/>
          </a:bodyPr>
          <a:lstStyle/>
          <a:p>
            <a:r>
              <a:rPr lang="en-GB" sz="1400" b="1" dirty="0"/>
              <a:t>They deserve to have the resources:</a:t>
            </a:r>
          </a:p>
        </p:txBody>
      </p:sp>
      <p:pic>
        <p:nvPicPr>
          <p:cNvPr id="51" name="Picture 50">
            <a:extLst>
              <a:ext uri="{FF2B5EF4-FFF2-40B4-BE49-F238E27FC236}">
                <a16:creationId xmlns:a16="http://schemas.microsoft.com/office/drawing/2014/main" id="{365FD633-8C42-3A06-02D6-CE943F53C811}"/>
              </a:ext>
            </a:extLst>
          </p:cNvPr>
          <p:cNvPicPr>
            <a:picLocks noChangeAspect="1"/>
          </p:cNvPicPr>
          <p:nvPr/>
        </p:nvPicPr>
        <p:blipFill>
          <a:blip r:embed="rId3"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45946" y="5218811"/>
            <a:ext cx="180000" cy="132532"/>
          </a:xfrm>
          <a:prstGeom prst="rect">
            <a:avLst/>
          </a:prstGeom>
          <a:noFill/>
        </p:spPr>
      </p:pic>
      <p:sp>
        <p:nvSpPr>
          <p:cNvPr id="52" name="TextBox 51">
            <a:extLst>
              <a:ext uri="{FF2B5EF4-FFF2-40B4-BE49-F238E27FC236}">
                <a16:creationId xmlns:a16="http://schemas.microsoft.com/office/drawing/2014/main" id="{C18FEB82-8ACD-870A-1D24-FCF203C521E5}"/>
              </a:ext>
            </a:extLst>
          </p:cNvPr>
          <p:cNvSpPr txBox="1"/>
          <p:nvPr/>
        </p:nvSpPr>
        <p:spPr>
          <a:xfrm>
            <a:off x="98642" y="5564469"/>
            <a:ext cx="5411088" cy="307777"/>
          </a:xfrm>
          <a:prstGeom prst="rect">
            <a:avLst/>
          </a:prstGeom>
          <a:noFill/>
        </p:spPr>
        <p:txBody>
          <a:bodyPr wrap="square">
            <a:spAutoFit/>
          </a:bodyPr>
          <a:lstStyle/>
          <a:p>
            <a:r>
              <a:rPr lang="en-GB" sz="1400" b="1" dirty="0"/>
              <a:t>Conditional support – happy to pay if services are better:</a:t>
            </a:r>
          </a:p>
        </p:txBody>
      </p:sp>
      <p:sp>
        <p:nvSpPr>
          <p:cNvPr id="54" name="TextBox 53">
            <a:extLst>
              <a:ext uri="{FF2B5EF4-FFF2-40B4-BE49-F238E27FC236}">
                <a16:creationId xmlns:a16="http://schemas.microsoft.com/office/drawing/2014/main" id="{8A300617-8323-E6C1-F6C1-921FA8830202}"/>
              </a:ext>
            </a:extLst>
          </p:cNvPr>
          <p:cNvSpPr txBox="1"/>
          <p:nvPr/>
        </p:nvSpPr>
        <p:spPr>
          <a:xfrm>
            <a:off x="182791" y="5809332"/>
            <a:ext cx="4302118" cy="261610"/>
          </a:xfrm>
          <a:prstGeom prst="rect">
            <a:avLst/>
          </a:prstGeom>
          <a:noFill/>
        </p:spPr>
        <p:txBody>
          <a:bodyPr wrap="square">
            <a:spAutoFit/>
          </a:bodyPr>
          <a:lstStyle/>
          <a:p>
            <a:r>
              <a:rPr lang="en-GB" sz="1100" dirty="0"/>
              <a:t>Happy to pay more but only if the service is effective.”</a:t>
            </a:r>
          </a:p>
        </p:txBody>
      </p:sp>
      <p:pic>
        <p:nvPicPr>
          <p:cNvPr id="55" name="Picture 54">
            <a:extLst>
              <a:ext uri="{FF2B5EF4-FFF2-40B4-BE49-F238E27FC236}">
                <a16:creationId xmlns:a16="http://schemas.microsoft.com/office/drawing/2014/main" id="{B96026B3-1865-AA67-DD71-A670E5371239}"/>
              </a:ext>
            </a:extLst>
          </p:cNvPr>
          <p:cNvPicPr>
            <a:picLocks noChangeAspect="1"/>
          </p:cNvPicPr>
          <p:nvPr/>
        </p:nvPicPr>
        <p:blipFill>
          <a:blip r:embed="rId3" cstate="print">
            <a:duotone>
              <a:prstClr val="black"/>
              <a:schemeClr val="bg1">
                <a:lumMod val="65000"/>
                <a:tint val="45000"/>
                <a:satMod val="400000"/>
              </a:schemeClr>
            </a:duotone>
            <a:extLst>
              <a:ext uri="{28A0092B-C50C-407E-A947-70E740481C1C}">
                <a14:useLocalDpi xmlns:a14="http://schemas.microsoft.com/office/drawing/2010/main" val="0"/>
              </a:ext>
            </a:extLst>
          </a:blip>
          <a:srcRect/>
          <a:stretch>
            <a:fillRect/>
          </a:stretch>
        </p:blipFill>
        <p:spPr bwMode="auto">
          <a:xfrm>
            <a:off x="51284" y="5835668"/>
            <a:ext cx="180000" cy="132532"/>
          </a:xfrm>
          <a:prstGeom prst="rect">
            <a:avLst/>
          </a:prstGeom>
          <a:noFill/>
        </p:spPr>
      </p:pic>
      <p:sp>
        <p:nvSpPr>
          <p:cNvPr id="56" name="TextBox 55">
            <a:extLst>
              <a:ext uri="{FF2B5EF4-FFF2-40B4-BE49-F238E27FC236}">
                <a16:creationId xmlns:a16="http://schemas.microsoft.com/office/drawing/2014/main" id="{CFAA4C94-436E-D2B5-E03C-C43A87FF6D0F}"/>
              </a:ext>
            </a:extLst>
          </p:cNvPr>
          <p:cNvSpPr txBox="1"/>
          <p:nvPr/>
        </p:nvSpPr>
        <p:spPr>
          <a:xfrm>
            <a:off x="104654" y="6068516"/>
            <a:ext cx="5494937" cy="830997"/>
          </a:xfrm>
          <a:prstGeom prst="rect">
            <a:avLst/>
          </a:prstGeom>
          <a:noFill/>
        </p:spPr>
        <p:txBody>
          <a:bodyPr wrap="square">
            <a:spAutoFit/>
          </a:bodyPr>
          <a:lstStyle/>
          <a:p>
            <a:r>
              <a:rPr lang="en-GB" sz="1200" b="1" dirty="0"/>
              <a:t>Some comments also referred to NFRS needing the funding as they perceived demand will increase with population increases and climate change, while others said the increase is reasonable / affordable with some saying they’d be happy to pay more, some also said they would pay to prevent any cuts being made. </a:t>
            </a:r>
          </a:p>
        </p:txBody>
      </p:sp>
    </p:spTree>
    <p:extLst>
      <p:ext uri="{BB962C8B-B14F-4D97-AF65-F5344CB8AC3E}">
        <p14:creationId xmlns:p14="http://schemas.microsoft.com/office/powerpoint/2010/main" val="5841064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uncil Tax Consultation Results" id="{AD9B051E-6C16-40EE-8B05-C1BE698B3632}" vid="{03F4E238-88CF-40B2-8F84-DAB4F4D7F8A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KeywordTaxHTField xmlns="b42330c6-1379-4d72-bcc4-22c54c8e17fc">
      <Terms xmlns="http://schemas.microsoft.com/office/infopath/2007/PartnerControls">
        <TermInfo xmlns="http://schemas.microsoft.com/office/infopath/2007/PartnerControls">
          <TermName xmlns="http://schemas.microsoft.com/office/infopath/2007/PartnerControls">Enabling Services</TermName>
          <TermId xmlns="http://schemas.microsoft.com/office/infopath/2007/PartnerControls">f2780f7e-98b5-417e-9357-9157d2ee7309</TermId>
        </TermInfo>
        <TermInfo xmlns="http://schemas.microsoft.com/office/infopath/2007/PartnerControls">
          <TermName xmlns="http://schemas.microsoft.com/office/infopath/2007/PartnerControls">Template</TermName>
          <TermId xmlns="http://schemas.microsoft.com/office/infopath/2007/PartnerControls">ef2804fb-09b8-4aa2-82e1-05d5e2452719</TermId>
        </TermInfo>
      </Terms>
    </TaxKeywordTaxHTField>
    <TaxCatchAll xmlns="b42330c6-1379-4d72-bcc4-22c54c8e17fc">
      <Value>4</Value>
      <Value>1</Value>
    </TaxCatchAl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FD8687C1C3B0044BB6EABAE674D03D8" ma:contentTypeVersion="3" ma:contentTypeDescription="Create a new document." ma:contentTypeScope="" ma:versionID="db7b7ea3be7e6948e6c9baf64f8e9e23">
  <xsd:schema xmlns:xsd="http://www.w3.org/2001/XMLSchema" xmlns:xs="http://www.w3.org/2001/XMLSchema" xmlns:p="http://schemas.microsoft.com/office/2006/metadata/properties" xmlns:ns2="b42330c6-1379-4d72-bcc4-22c54c8e17fc" targetNamespace="http://schemas.microsoft.com/office/2006/metadata/properties" ma:root="true" ma:fieldsID="27cca78b1eff968feb91d1e53aa02624" ns2:_="">
    <xsd:import namespace="b42330c6-1379-4d72-bcc4-22c54c8e17fc"/>
    <xsd:element name="properties">
      <xsd:complexType>
        <xsd:sequence>
          <xsd:element name="documentManagement">
            <xsd:complexType>
              <xsd:all>
                <xsd:element ref="ns2:TaxKeywordTaxHTField"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2330c6-1379-4d72-bcc4-22c54c8e17fc" elementFormDefault="qualified">
    <xsd:import namespace="http://schemas.microsoft.com/office/2006/documentManagement/types"/>
    <xsd:import namespace="http://schemas.microsoft.com/office/infopath/2007/PartnerControls"/>
    <xsd:element name="TaxKeywordTaxHTField" ma:index="9" nillable="true" ma:taxonomy="true" ma:internalName="TaxKeywordTaxHTField" ma:taxonomyFieldName="TaxKeyword" ma:displayName="Enterprise Keywords" ma:fieldId="{23f27201-bee3-471e-b2e7-b64fd8b7ca38}" ma:taxonomyMulti="true" ma:sspId="d27acf5e-59c6-4d5a-85ec-88a573137e76" ma:termSetId="00000000-0000-0000-0000-000000000000" ma:anchorId="00000000-0000-0000-0000-000000000000" ma:open="true" ma:isKeyword="true">
      <xsd:complexType>
        <xsd:sequence>
          <xsd:element ref="pc:Terms" minOccurs="0" maxOccurs="1"/>
        </xsd:sequence>
      </xsd:complexType>
    </xsd:element>
    <xsd:element name="TaxCatchAll" ma:index="10" nillable="true" ma:displayName="Taxonomy Catch All Column" ma:hidden="true" ma:list="{5c9debf8-398f-48e6-ae33-7caff4ad9d14}" ma:internalName="TaxCatchAll" ma:showField="CatchAllData" ma:web="8a754502-1033-471a-98e0-217674525dd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3098183-DBFA-47CE-8A94-1E26D8ECB5D6}">
  <ds:schemaRefs>
    <ds:schemaRef ds:uri="http://schemas.microsoft.com/sharepoint/v3/contenttype/forms"/>
  </ds:schemaRefs>
</ds:datastoreItem>
</file>

<file path=customXml/itemProps2.xml><?xml version="1.0" encoding="utf-8"?>
<ds:datastoreItem xmlns:ds="http://schemas.openxmlformats.org/officeDocument/2006/customXml" ds:itemID="{6B22DAFA-1C27-41EC-9EAF-AAC1C14A0622}">
  <ds:schemaRefs>
    <ds:schemaRef ds:uri="b42330c6-1379-4d72-bcc4-22c54c8e17fc"/>
    <ds:schemaRef ds:uri="http://purl.org/dc/elements/1.1/"/>
    <ds:schemaRef ds:uri="http://schemas.microsoft.com/office/2006/metadata/properties"/>
    <ds:schemaRef ds:uri="http://www.w3.org/XML/1998/namespace"/>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CE5C6997-2E7E-4EA9-A168-6279BAE0D5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42330c6-1379-4d72-bcc4-22c54c8e17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Council Tax Consultation Results</Template>
  <TotalTime>16862</TotalTime>
  <Words>7596</Words>
  <Application>Microsoft Office PowerPoint</Application>
  <PresentationFormat>Widescreen</PresentationFormat>
  <Paragraphs>578</Paragraphs>
  <Slides>16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Aptos Narrow</vt:lpstr>
      <vt:lpstr>Arial</vt:lpstr>
      <vt:lpstr>Calibri</vt:lpstr>
      <vt:lpstr>Calibri Light</vt:lpstr>
      <vt:lpstr>Verdana</vt:lpstr>
      <vt:lpstr>Office Theme</vt:lpstr>
      <vt:lpstr>Northamptonshire  Police Fire and Crime Commissioner:   Plan, Precept &amp; Public Confidence Consultation Results</vt:lpstr>
      <vt:lpstr>Contents</vt:lpstr>
      <vt:lpstr>PowerPoint Presentation</vt:lpstr>
      <vt:lpstr>Survey Sample- Demographic Breakdown</vt:lpstr>
      <vt:lpstr>Survey Sample- Representativeness</vt:lpstr>
      <vt:lpstr>Public Feedback on the Strategic Priorities and Expected Outcomes</vt:lpstr>
      <vt:lpstr>Priorities to increase public safety: Public Opinion</vt:lpstr>
      <vt:lpstr>Northamptonshire Fire and Rescue Service: Precept Question</vt:lpstr>
      <vt:lpstr>PowerPoint Presentation</vt:lpstr>
      <vt:lpstr>PowerPoint Presentation</vt:lpstr>
      <vt:lpstr>Northamptonshire Fire and Rescue Service: Public Opinion</vt:lpstr>
      <vt:lpstr>Northamptonshire Police: Precept Question</vt:lpstr>
      <vt:lpstr>PowerPoint Presentation</vt:lpstr>
      <vt:lpstr>PowerPoint Presentation</vt:lpstr>
      <vt:lpstr>Northamptonshire Police: Public Opinion/Confidence</vt:lpstr>
      <vt:lpstr>Northamptonshire Police: Public Opinion/Confidence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Northamptonshire  Police Fire and Crime Commissioner:  Budget Consultation</dc:title>
  <dc:creator>Plummer Nicole</dc:creator>
  <cp:keywords>Enabling Services; Template</cp:keywords>
  <cp:lastModifiedBy>Osborne Kate</cp:lastModifiedBy>
  <cp:revision>485</cp:revision>
  <dcterms:created xsi:type="dcterms:W3CDTF">2023-01-19T08:30:13Z</dcterms:created>
  <dcterms:modified xsi:type="dcterms:W3CDTF">2025-03-03T13:37:29Z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9cd4a6a-7014-48d6-b119-9b8b87129a7e_Enabled">
    <vt:lpwstr>True</vt:lpwstr>
  </property>
  <property fmtid="{D5CDD505-2E9C-101B-9397-08002B2CF9AE}" pid="3" name="MSIP_Label_d9cd4a6a-7014-48d6-b119-9b8b87129a7e_SiteId">
    <vt:lpwstr>bf91f36f-ab89-4503-8c3f-04a029f837d3</vt:lpwstr>
  </property>
  <property fmtid="{D5CDD505-2E9C-101B-9397-08002B2CF9AE}" pid="4" name="MSIP_Label_d9cd4a6a-7014-48d6-b119-9b8b87129a7e_Owner">
    <vt:lpwstr>Denise.Langford@northants.police.uk</vt:lpwstr>
  </property>
  <property fmtid="{D5CDD505-2E9C-101B-9397-08002B2CF9AE}" pid="5" name="MSIP_Label_d9cd4a6a-7014-48d6-b119-9b8b87129a7e_SetDate">
    <vt:lpwstr>2021-12-21T16:27:29.6032593Z</vt:lpwstr>
  </property>
  <property fmtid="{D5CDD505-2E9C-101B-9397-08002B2CF9AE}" pid="6" name="MSIP_Label_d9cd4a6a-7014-48d6-b119-9b8b87129a7e_Name">
    <vt:lpwstr>OFFICIAL</vt:lpwstr>
  </property>
  <property fmtid="{D5CDD505-2E9C-101B-9397-08002B2CF9AE}" pid="7" name="MSIP_Label_d9cd4a6a-7014-48d6-b119-9b8b87129a7e_Application">
    <vt:lpwstr>Microsoft Azure Information Protection</vt:lpwstr>
  </property>
  <property fmtid="{D5CDD505-2E9C-101B-9397-08002B2CF9AE}" pid="8" name="MSIP_Label_d9cd4a6a-7014-48d6-b119-9b8b87129a7e_Extended_MSFT_Method">
    <vt:lpwstr>Automatic</vt:lpwstr>
  </property>
  <property fmtid="{D5CDD505-2E9C-101B-9397-08002B2CF9AE}" pid="9" name="Sensitivity">
    <vt:lpwstr>OFFICIAL</vt:lpwstr>
  </property>
  <property fmtid="{D5CDD505-2E9C-101B-9397-08002B2CF9AE}" pid="10" name="ContentTypeId">
    <vt:lpwstr>0x0101009FD8687C1C3B0044BB6EABAE674D03D8</vt:lpwstr>
  </property>
  <property fmtid="{D5CDD505-2E9C-101B-9397-08002B2CF9AE}" pid="11" name="TaxKeyword">
    <vt:lpwstr>1;#Enabling Services|f2780f7e-98b5-417e-9357-9157d2ee7309;#4;#Template|ef2804fb-09b8-4aa2-82e1-05d5e2452719</vt:lpwstr>
  </property>
</Properties>
</file>