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288" r:id="rId3"/>
    <p:sldId id="299" r:id="rId4"/>
    <p:sldId id="30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60" d="100"/>
          <a:sy n="160" d="100"/>
        </p:scale>
        <p:origin x="34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0D1DF-2F8D-BBD0-5B6C-57F036335C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24C603E-9352-FE47-8AC0-DDD03A649F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F503FBD-6A37-D492-2C33-C7BDF7637FEA}"/>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5" name="Footer Placeholder 4">
            <a:extLst>
              <a:ext uri="{FF2B5EF4-FFF2-40B4-BE49-F238E27FC236}">
                <a16:creationId xmlns:a16="http://schemas.microsoft.com/office/drawing/2014/main" id="{D9859DB3-31AE-A6B5-0F4A-ACD8A2219E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2BD00A-E09E-5282-994A-FA92C5E7968B}"/>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617029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50EBD-8F9A-9E6C-0787-21E582A044F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12A796-A862-75AE-F5BA-61BFC6FB88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1F3469-EF16-DECD-0769-B88631F8DFB7}"/>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5" name="Footer Placeholder 4">
            <a:extLst>
              <a:ext uri="{FF2B5EF4-FFF2-40B4-BE49-F238E27FC236}">
                <a16:creationId xmlns:a16="http://schemas.microsoft.com/office/drawing/2014/main" id="{963E8E84-6E19-4C52-54F8-AEB4F83B4E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4879EE3-CDCD-9152-6A62-7CB6E11C65D2}"/>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235326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B578C5-8B25-81E1-9750-0F297B9342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DACEF9-2E3D-B691-C812-3116CA645D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0B21D3-3E3F-8057-65B0-858C7D513875}"/>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5" name="Footer Placeholder 4">
            <a:extLst>
              <a:ext uri="{FF2B5EF4-FFF2-40B4-BE49-F238E27FC236}">
                <a16:creationId xmlns:a16="http://schemas.microsoft.com/office/drawing/2014/main" id="{74254CDB-CD23-516B-418B-41B6291507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DBBEC6-62B3-8B01-B7EE-2A00DEFF2786}"/>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3287734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0349C-FD03-3C43-B224-38F2389F29FF}"/>
              </a:ext>
            </a:extLst>
          </p:cNvPr>
          <p:cNvSpPr>
            <a:spLocks noGrp="1"/>
          </p:cNvSpPr>
          <p:nvPr>
            <p:ph type="title"/>
          </p:nvPr>
        </p:nvSpPr>
        <p:spPr>
          <a:xfrm>
            <a:off x="839788" y="862446"/>
            <a:ext cx="10726901" cy="551575"/>
          </a:xfrm>
          <a:prstGeom prst="rect">
            <a:avLst/>
          </a:prstGeom>
        </p:spPr>
        <p:txBody>
          <a:bodyPr anchor="t"/>
          <a:lstStyle>
            <a:lvl1pPr>
              <a:defRPr sz="3200">
                <a:solidFill>
                  <a:srgbClr val="242458"/>
                </a:solidFill>
              </a:defRPr>
            </a:lvl1pPr>
          </a:lstStyle>
          <a:p>
            <a:r>
              <a:rPr lang="en-US"/>
              <a:t>Click to edit Master title style</a:t>
            </a:r>
            <a:endParaRPr lang="en-US" dirty="0"/>
          </a:p>
        </p:txBody>
      </p:sp>
      <p:pic>
        <p:nvPicPr>
          <p:cNvPr id="3" name="Picture 2" descr="Text&#10;&#10;Description automatically generated">
            <a:extLst>
              <a:ext uri="{FF2B5EF4-FFF2-40B4-BE49-F238E27FC236}">
                <a16:creationId xmlns:a16="http://schemas.microsoft.com/office/drawing/2014/main" id="{E56AD488-E097-6300-C683-42230F499740}"/>
              </a:ext>
            </a:extLst>
          </p:cNvPr>
          <p:cNvPicPr>
            <a:picLocks noChangeAspect="1"/>
          </p:cNvPicPr>
          <p:nvPr userDrawn="1"/>
        </p:nvPicPr>
        <p:blipFill>
          <a:blip r:embed="rId2"/>
          <a:stretch>
            <a:fillRect/>
          </a:stretch>
        </p:blipFill>
        <p:spPr>
          <a:xfrm>
            <a:off x="9580242" y="6312023"/>
            <a:ext cx="2385685" cy="310965"/>
          </a:xfrm>
          <a:prstGeom prst="rect">
            <a:avLst/>
          </a:prstGeom>
        </p:spPr>
      </p:pic>
      <p:sp>
        <p:nvSpPr>
          <p:cNvPr id="7" name="Text Placeholder 3">
            <a:extLst>
              <a:ext uri="{FF2B5EF4-FFF2-40B4-BE49-F238E27FC236}">
                <a16:creationId xmlns:a16="http://schemas.microsoft.com/office/drawing/2014/main" id="{6324B90D-F5BB-B1C3-2C39-BFDA7655C3A2}"/>
              </a:ext>
            </a:extLst>
          </p:cNvPr>
          <p:cNvSpPr>
            <a:spLocks noGrp="1"/>
          </p:cNvSpPr>
          <p:nvPr>
            <p:ph type="body" sz="half" idx="2"/>
          </p:nvPr>
        </p:nvSpPr>
        <p:spPr>
          <a:xfrm>
            <a:off x="839788" y="1593129"/>
            <a:ext cx="10726900" cy="4188425"/>
          </a:xfrm>
          <a:prstGeom prst="rect">
            <a:avLst/>
          </a:prstGeom>
        </p:spPr>
        <p:txBody>
          <a:bodyPr/>
          <a:lstStyle>
            <a:lvl1pPr marL="0" indent="0">
              <a:buNone/>
              <a:defRPr sz="1600">
                <a:solidFill>
                  <a:srgbClr val="24245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779793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C3B91-146D-C19C-341C-FFEE928FF5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2EDF28C-9F07-84FD-BF33-A1241949F6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53220F-157C-2E71-ADF4-1517F4332CA5}"/>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5" name="Footer Placeholder 4">
            <a:extLst>
              <a:ext uri="{FF2B5EF4-FFF2-40B4-BE49-F238E27FC236}">
                <a16:creationId xmlns:a16="http://schemas.microsoft.com/office/drawing/2014/main" id="{C95D21E1-5579-1694-03CC-7A816431B7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B7EB5D6-A931-2512-A201-3FC640B3312F}"/>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263220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07C9B-F626-9D7F-4157-D1808F8E4A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63F4538-D277-3DF0-2D45-B15E330C48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FB4BC4-BF2F-F903-9A20-0AE25FB87800}"/>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5" name="Footer Placeholder 4">
            <a:extLst>
              <a:ext uri="{FF2B5EF4-FFF2-40B4-BE49-F238E27FC236}">
                <a16:creationId xmlns:a16="http://schemas.microsoft.com/office/drawing/2014/main" id="{0200398B-2D27-E573-2369-F4662B2D7D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48C21C-F652-1510-260E-469DAD02A893}"/>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241645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D8896-D614-6A2D-8036-C15E8E62F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E89D1BF-F0D6-4804-E90F-A23F78DED5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19FA6B5-A29E-2BD8-3F3C-2588F05EAF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9BF4005-69F5-103E-787D-B018CE657DB5}"/>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6" name="Footer Placeholder 5">
            <a:extLst>
              <a:ext uri="{FF2B5EF4-FFF2-40B4-BE49-F238E27FC236}">
                <a16:creationId xmlns:a16="http://schemas.microsoft.com/office/drawing/2014/main" id="{833F9528-E7CE-780F-6F2C-E71395F507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822DD5-B1FF-8A12-CA3A-08E379244959}"/>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1370769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0B198-33A2-EFAD-F20A-705D7AB896C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CABFFB-DC24-1F41-9C3E-10C2EEC4E4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CD0635-5DAD-7C9B-6FC7-B22748DAE2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3F744D-EEB1-7CC1-A7FC-9B9881F629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2001BE-3B24-915B-1598-2804E22A88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8F66BC4-AAFE-3696-1ABA-5BDD0DB0ABD3}"/>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8" name="Footer Placeholder 7">
            <a:extLst>
              <a:ext uri="{FF2B5EF4-FFF2-40B4-BE49-F238E27FC236}">
                <a16:creationId xmlns:a16="http://schemas.microsoft.com/office/drawing/2014/main" id="{76397965-1543-605E-5D2A-D80B8C0F99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A5D5649-E61B-20F2-7D52-6F1E031858E0}"/>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8345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520A0-C8FD-690F-DA56-5E797F7A46F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FA4848-5067-FE9F-7636-07A0C661BD11}"/>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4" name="Footer Placeholder 3">
            <a:extLst>
              <a:ext uri="{FF2B5EF4-FFF2-40B4-BE49-F238E27FC236}">
                <a16:creationId xmlns:a16="http://schemas.microsoft.com/office/drawing/2014/main" id="{F73F0A1B-21E0-031A-7950-B1482B311E9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4E3DAFF-39C5-29B5-866D-6A2A21554136}"/>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336029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FC65B0-693A-CB36-E8EE-AE55F94145C1}"/>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3" name="Footer Placeholder 2">
            <a:extLst>
              <a:ext uri="{FF2B5EF4-FFF2-40B4-BE49-F238E27FC236}">
                <a16:creationId xmlns:a16="http://schemas.microsoft.com/office/drawing/2014/main" id="{6F6313FF-8D73-CBE2-6273-2F1192BF8BC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454C1B3-4FCE-AF71-CD6E-6575F103ACC3}"/>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734778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438D-A495-F93C-6F75-4197BA7E04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DEDB48B-9540-F883-91F4-751A5080A3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F2A809A-C498-74E0-0127-8C2DAF9086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F7B1B-BB02-7377-1EF9-E35A3D37342A}"/>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6" name="Footer Placeholder 5">
            <a:extLst>
              <a:ext uri="{FF2B5EF4-FFF2-40B4-BE49-F238E27FC236}">
                <a16:creationId xmlns:a16="http://schemas.microsoft.com/office/drawing/2014/main" id="{ECFD5ABF-7227-9B02-00EE-22B732313B9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11E55A7-F77B-15AB-3E11-F108E0BDC0A2}"/>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140949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10518-90C8-3579-FDA7-FAD56D379E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68B0171-69CE-0FB7-2901-A5EFB534A8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9EF90E1-51BC-25D9-D061-69E434BFE6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48EDA-0139-11D2-7EDD-391BC8EB60DC}"/>
              </a:ext>
            </a:extLst>
          </p:cNvPr>
          <p:cNvSpPr>
            <a:spLocks noGrp="1"/>
          </p:cNvSpPr>
          <p:nvPr>
            <p:ph type="dt" sz="half" idx="10"/>
          </p:nvPr>
        </p:nvSpPr>
        <p:spPr/>
        <p:txBody>
          <a:bodyPr/>
          <a:lstStyle/>
          <a:p>
            <a:fld id="{0881A7B7-8ECC-4B25-AD2E-08758DFA59AB}" type="datetimeFigureOut">
              <a:rPr lang="en-GB" smtClean="0"/>
              <a:t>10/03/2025</a:t>
            </a:fld>
            <a:endParaRPr lang="en-GB"/>
          </a:p>
        </p:txBody>
      </p:sp>
      <p:sp>
        <p:nvSpPr>
          <p:cNvPr id="6" name="Footer Placeholder 5">
            <a:extLst>
              <a:ext uri="{FF2B5EF4-FFF2-40B4-BE49-F238E27FC236}">
                <a16:creationId xmlns:a16="http://schemas.microsoft.com/office/drawing/2014/main" id="{202B874C-24D8-F821-A868-593C9AFB11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B41973-7257-9685-11F1-BE572B55C464}"/>
              </a:ext>
            </a:extLst>
          </p:cNvPr>
          <p:cNvSpPr>
            <a:spLocks noGrp="1"/>
          </p:cNvSpPr>
          <p:nvPr>
            <p:ph type="sldNum" sz="quarter" idx="12"/>
          </p:nvPr>
        </p:nvSpPr>
        <p:spPr/>
        <p:txBody>
          <a:bodyPr/>
          <a:lstStyle/>
          <a:p>
            <a:fld id="{D06D184D-D3C4-459E-B2DD-3A9D806E5336}" type="slidenum">
              <a:rPr lang="en-GB" smtClean="0"/>
              <a:t>‹#›</a:t>
            </a:fld>
            <a:endParaRPr lang="en-GB"/>
          </a:p>
        </p:txBody>
      </p:sp>
    </p:spTree>
    <p:extLst>
      <p:ext uri="{BB962C8B-B14F-4D97-AF65-F5344CB8AC3E}">
        <p14:creationId xmlns:p14="http://schemas.microsoft.com/office/powerpoint/2010/main" val="1893128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3F1418-6600-84A3-8300-81AB2BDF02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1C75192-4218-D482-DB49-960A1CD0F5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B7CFB1-4DB2-F6D7-FDD1-FC640AD123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1A7B7-8ECC-4B25-AD2E-08758DFA59AB}" type="datetimeFigureOut">
              <a:rPr lang="en-GB" smtClean="0"/>
              <a:t>10/03/2025</a:t>
            </a:fld>
            <a:endParaRPr lang="en-GB"/>
          </a:p>
        </p:txBody>
      </p:sp>
      <p:sp>
        <p:nvSpPr>
          <p:cNvPr id="5" name="Footer Placeholder 4">
            <a:extLst>
              <a:ext uri="{FF2B5EF4-FFF2-40B4-BE49-F238E27FC236}">
                <a16:creationId xmlns:a16="http://schemas.microsoft.com/office/drawing/2014/main" id="{7A3365AB-92BF-F7F3-540D-1C760CA0BD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A3A5B30-A113-CB63-87BB-E90462FFDD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6D184D-D3C4-459E-B2DD-3A9D806E5336}" type="slidenum">
              <a:rPr lang="en-GB" smtClean="0"/>
              <a:t>‹#›</a:t>
            </a:fld>
            <a:endParaRPr lang="en-GB"/>
          </a:p>
        </p:txBody>
      </p:sp>
    </p:spTree>
    <p:extLst>
      <p:ext uri="{BB962C8B-B14F-4D97-AF65-F5344CB8AC3E}">
        <p14:creationId xmlns:p14="http://schemas.microsoft.com/office/powerpoint/2010/main" val="4924727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BA0E1-89F9-4419-B032-48C51676380A}"/>
              </a:ext>
            </a:extLst>
          </p:cNvPr>
          <p:cNvSpPr>
            <a:spLocks noGrp="1"/>
          </p:cNvSpPr>
          <p:nvPr>
            <p:ph type="title"/>
          </p:nvPr>
        </p:nvSpPr>
        <p:spPr>
          <a:xfrm>
            <a:off x="0" y="89839"/>
            <a:ext cx="10726901" cy="551575"/>
          </a:xfrm>
        </p:spPr>
        <p:txBody>
          <a:bodyPr>
            <a:normAutofit fontScale="90000"/>
          </a:bodyPr>
          <a:lstStyle/>
          <a:p>
            <a:r>
              <a:rPr lang="en-GB" dirty="0"/>
              <a:t>HMICFRS PEEL AFIs – Governance and progress </a:t>
            </a:r>
            <a:br>
              <a:rPr lang="en-GB" dirty="0"/>
            </a:br>
            <a:endParaRPr lang="en-GB" dirty="0"/>
          </a:p>
        </p:txBody>
      </p:sp>
      <p:graphicFrame>
        <p:nvGraphicFramePr>
          <p:cNvPr id="4" name="Table 5">
            <a:extLst>
              <a:ext uri="{FF2B5EF4-FFF2-40B4-BE49-F238E27FC236}">
                <a16:creationId xmlns:a16="http://schemas.microsoft.com/office/drawing/2014/main" id="{595AC106-696B-41A3-BF47-02F135E0DE63}"/>
              </a:ext>
            </a:extLst>
          </p:cNvPr>
          <p:cNvGraphicFramePr>
            <a:graphicFrameLocks noGrp="1"/>
          </p:cNvGraphicFramePr>
          <p:nvPr>
            <p:extLst>
              <p:ext uri="{D42A27DB-BD31-4B8C-83A1-F6EECF244321}">
                <p14:modId xmlns:p14="http://schemas.microsoft.com/office/powerpoint/2010/main" val="32280977"/>
              </p:ext>
            </p:extLst>
          </p:nvPr>
        </p:nvGraphicFramePr>
        <p:xfrm>
          <a:off x="237994" y="641413"/>
          <a:ext cx="11774465" cy="5912591"/>
        </p:xfrm>
        <a:graphic>
          <a:graphicData uri="http://schemas.openxmlformats.org/drawingml/2006/table">
            <a:tbl>
              <a:tblPr firstRow="1" bandRow="1">
                <a:tableStyleId>{5C22544A-7EE6-4342-B048-85BDC9FD1C3A}</a:tableStyleId>
              </a:tblPr>
              <a:tblGrid>
                <a:gridCol w="7137261">
                  <a:extLst>
                    <a:ext uri="{9D8B030D-6E8A-4147-A177-3AD203B41FA5}">
                      <a16:colId xmlns:a16="http://schemas.microsoft.com/office/drawing/2014/main" val="183722809"/>
                    </a:ext>
                  </a:extLst>
                </a:gridCol>
                <a:gridCol w="1665701">
                  <a:extLst>
                    <a:ext uri="{9D8B030D-6E8A-4147-A177-3AD203B41FA5}">
                      <a16:colId xmlns:a16="http://schemas.microsoft.com/office/drawing/2014/main" val="202953000"/>
                    </a:ext>
                  </a:extLst>
                </a:gridCol>
                <a:gridCol w="1345705">
                  <a:extLst>
                    <a:ext uri="{9D8B030D-6E8A-4147-A177-3AD203B41FA5}">
                      <a16:colId xmlns:a16="http://schemas.microsoft.com/office/drawing/2014/main" val="3342137102"/>
                    </a:ext>
                  </a:extLst>
                </a:gridCol>
                <a:gridCol w="1625798">
                  <a:extLst>
                    <a:ext uri="{9D8B030D-6E8A-4147-A177-3AD203B41FA5}">
                      <a16:colId xmlns:a16="http://schemas.microsoft.com/office/drawing/2014/main" val="4075521523"/>
                    </a:ext>
                  </a:extLst>
                </a:gridCol>
              </a:tblGrid>
              <a:tr h="268817">
                <a:tc>
                  <a:txBody>
                    <a:bodyPr/>
                    <a:lstStyle/>
                    <a:p>
                      <a:r>
                        <a:rPr lang="en-GB" sz="1200" dirty="0">
                          <a:solidFill>
                            <a:schemeClr val="tx1"/>
                          </a:solidFill>
                          <a:latin typeface="Trade Gothic Next" panose="020B0503040303020004" pitchFamily="34" charset="0"/>
                        </a:rPr>
                        <a:t>AFI</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GB" sz="1200" dirty="0">
                          <a:solidFill>
                            <a:schemeClr val="tx1"/>
                          </a:solidFill>
                          <a:latin typeface="Trade Gothic Next" panose="020B0503040303020004" pitchFamily="34" charset="0"/>
                        </a:rPr>
                        <a:t>Business Lead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GB" sz="1200" dirty="0">
                          <a:solidFill>
                            <a:schemeClr val="tx1"/>
                          </a:solidFill>
                          <a:latin typeface="Trade Gothic Next" panose="020B0503040303020004" pitchFamily="34" charset="0"/>
                        </a:rPr>
                        <a:t>SRO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GB" sz="1200" dirty="0">
                          <a:solidFill>
                            <a:schemeClr val="tx1"/>
                          </a:solidFill>
                          <a:latin typeface="Trade Gothic Next" panose="020B0503040303020004" pitchFamily="34" charset="0"/>
                        </a:rPr>
                        <a:t>Governance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504733563"/>
                  </a:ext>
                </a:extLst>
              </a:tr>
              <a:tr h="567503">
                <a:tc>
                  <a:txBody>
                    <a:bodyPr/>
                    <a:lstStyle/>
                    <a:p>
                      <a:r>
                        <a:rPr lang="en-GB" sz="1600" b="0" kern="1200" dirty="0">
                          <a:solidFill>
                            <a:schemeClr val="dk1"/>
                          </a:solidFill>
                          <a:effectLst/>
                          <a:latin typeface="+mn-lt"/>
                          <a:ea typeface="+mn-ea"/>
                          <a:cs typeface="+mn-cs"/>
                        </a:rPr>
                        <a:t>The force needs to improve how it records equality data.</a:t>
                      </a:r>
                    </a:p>
                    <a:p>
                      <a:endParaRPr lang="en-GB" sz="1600" b="1" dirty="0">
                        <a:solidFill>
                          <a:srgbClr val="00B0F0"/>
                        </a:solidFill>
                        <a:latin typeface="+mn-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Sarah Crampton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Paul Bullen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Force Assurance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901780895"/>
                  </a:ext>
                </a:extLst>
              </a:tr>
              <a:tr h="5675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needs to consistently record and evaluate day-to-day problem solving and share learning. </a:t>
                      </a:r>
                      <a:endParaRPr lang="en-GB" sz="1600" b="0" kern="1200" dirty="0">
                        <a:solidFill>
                          <a:schemeClr val="accent2">
                            <a:lumMod val="75000"/>
                          </a:schemeClr>
                        </a:solidFill>
                        <a:effectLst/>
                        <a:latin typeface="+mn-lt"/>
                        <a:ea typeface="+mn-ea"/>
                        <a:cs typeface="+mn-cs"/>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23000">
                          <a:schemeClr val="accent6">
                            <a:lumMod val="20000"/>
                            <a:lumOff val="80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Ch Supt Hillery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ACC Ward </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rgbClr val="C00000"/>
                          </a:solidFill>
                          <a:latin typeface="Trade Gothic Next" panose="020B0503040303020004" pitchFamily="34" charset="0"/>
                        </a:rPr>
                        <a:t>Prevention and Intervention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907734267"/>
                  </a:ext>
                </a:extLst>
              </a:tr>
              <a:tr h="5675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needs to improve the time it takes to answer emergency calls.</a:t>
                      </a:r>
                    </a:p>
                    <a:p>
                      <a:endParaRPr lang="en-GB" sz="1600" dirty="0">
                        <a:solidFill>
                          <a:schemeClr val="accent2">
                            <a:lumMod val="75000"/>
                          </a:schemeClr>
                        </a:solidFill>
                        <a:latin typeface="+mn-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Ch Supt Helm</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ACC Ward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Local Policing Performance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843148581"/>
                  </a:ext>
                </a:extLst>
              </a:tr>
              <a:tr h="5430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needs to attend calls for service in line with published attendance times and make sure the caller is updated if there are delays. </a:t>
                      </a:r>
                      <a:endParaRPr lang="en-GB" sz="1600" b="0" kern="1200" dirty="0">
                        <a:solidFill>
                          <a:schemeClr val="accent2">
                            <a:lumMod val="75000"/>
                          </a:schemeClr>
                        </a:solidFill>
                        <a:effectLst/>
                        <a:latin typeface="+mn-lt"/>
                        <a:ea typeface="+mn-ea"/>
                        <a:cs typeface="+mn-cs"/>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Ch Supt Helm</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ACC Ward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Local Policing Performance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661995932"/>
                  </a:ext>
                </a:extLst>
              </a:tr>
              <a:tr h="8064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should make sure it allocates investigations to officers and teams that have the capability and capacity to carry out timely and thorough investigations. </a:t>
                      </a:r>
                      <a:endParaRPr lang="en-GB" sz="1600" b="1" dirty="0">
                        <a:solidFill>
                          <a:srgbClr val="00B0F0"/>
                        </a:solidFill>
                        <a:latin typeface="+mn-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D/Ch Supt Rymarz</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ACC James</a:t>
                      </a:r>
                    </a:p>
                    <a:p>
                      <a:endParaRPr lang="en-GB" sz="1400" dirty="0">
                        <a:solidFill>
                          <a:schemeClr val="tx1"/>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Project Sherlock</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417225414"/>
                  </a:ext>
                </a:extLst>
              </a:tr>
              <a:tr h="581127">
                <a:tc>
                  <a:txBody>
                    <a:bodyPr/>
                    <a:lstStyle/>
                    <a:p>
                      <a:r>
                        <a:rPr lang="en-GB" sz="1600" b="0" kern="1200" dirty="0">
                          <a:solidFill>
                            <a:schemeClr val="dk1"/>
                          </a:solidFill>
                          <a:effectLst/>
                          <a:latin typeface="+mn-lt"/>
                          <a:ea typeface="+mn-ea"/>
                          <a:cs typeface="+mn-cs"/>
                        </a:rPr>
                        <a:t>The force isn’t always achieving outcomes for victims of crime. </a:t>
                      </a:r>
                      <a:endParaRPr lang="en-GB" sz="1600" dirty="0">
                        <a:solidFill>
                          <a:schemeClr val="tx1"/>
                        </a:solidFill>
                        <a:latin typeface="+mn-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D/Ch Supt Rymarz</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ACC James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Project Sherlock</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36519382"/>
                  </a:ext>
                </a:extLst>
              </a:tr>
              <a:tr h="634846">
                <a:tc>
                  <a:txBody>
                    <a:bodyPr/>
                    <a:lstStyle/>
                    <a:p>
                      <a:r>
                        <a:rPr lang="en-GB" sz="1600" b="0" kern="1200" dirty="0">
                          <a:solidFill>
                            <a:schemeClr val="dk1"/>
                          </a:solidFill>
                          <a:effectLst/>
                          <a:latin typeface="+mn-lt"/>
                          <a:ea typeface="+mn-ea"/>
                          <a:cs typeface="+mn-cs"/>
                        </a:rPr>
                        <a:t>The force needs to make sure it is using outcomes appropriately and that these outcomes comply with force and national policies. </a:t>
                      </a:r>
                    </a:p>
                    <a:p>
                      <a:endParaRPr lang="en-GB" sz="1600" dirty="0">
                        <a:solidFill>
                          <a:schemeClr val="tx1"/>
                        </a:solidFill>
                        <a:latin typeface="+mn-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19000">
                          <a:schemeClr val="accent6">
                            <a:lumMod val="20000"/>
                            <a:lumOff val="80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D/Ch Supt Rymarz </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ACC James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Project Sherlock</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761036733"/>
                  </a:ext>
                </a:extLst>
              </a:tr>
              <a:tr h="8064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should put reliable processes in place to monitor protective orders and make sure that breaches are prioritised to safeguard the victim. </a:t>
                      </a:r>
                      <a:endParaRPr lang="en-GB" sz="1600" dirty="0">
                        <a:solidFill>
                          <a:schemeClr val="accent2">
                            <a:lumMod val="75000"/>
                          </a:schemeClr>
                        </a:solidFill>
                        <a:latin typeface="+mn-lt"/>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19000">
                          <a:schemeClr val="accent6">
                            <a:lumMod val="20000"/>
                            <a:lumOff val="80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D/CH Supt Tompkins </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DCC Tuckley</a:t>
                      </a:r>
                    </a:p>
                    <a:p>
                      <a:endParaRPr lang="en-GB" sz="1400" dirty="0">
                        <a:solidFill>
                          <a:schemeClr val="tx1"/>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Vulnerability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47201988"/>
                  </a:ext>
                </a:extLst>
              </a:tr>
            </a:tbl>
          </a:graphicData>
        </a:graphic>
      </p:graphicFrame>
    </p:spTree>
    <p:extLst>
      <p:ext uri="{BB962C8B-B14F-4D97-AF65-F5344CB8AC3E}">
        <p14:creationId xmlns:p14="http://schemas.microsoft.com/office/powerpoint/2010/main" val="270593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8771B-71AD-431C-9D3C-CA51BDE47E09}"/>
              </a:ext>
            </a:extLst>
          </p:cNvPr>
          <p:cNvSpPr>
            <a:spLocks noGrp="1"/>
          </p:cNvSpPr>
          <p:nvPr>
            <p:ph type="title"/>
          </p:nvPr>
        </p:nvSpPr>
        <p:spPr>
          <a:xfrm>
            <a:off x="0" y="81262"/>
            <a:ext cx="10726901" cy="551575"/>
          </a:xfrm>
        </p:spPr>
        <p:txBody>
          <a:bodyPr/>
          <a:lstStyle/>
          <a:p>
            <a:r>
              <a:rPr lang="pt-BR" dirty="0"/>
              <a:t>HMICFRS PEEL AFIs – Governance Cont.</a:t>
            </a:r>
            <a:endParaRPr lang="en-GB" dirty="0"/>
          </a:p>
        </p:txBody>
      </p:sp>
      <p:graphicFrame>
        <p:nvGraphicFramePr>
          <p:cNvPr id="4" name="Table 5">
            <a:extLst>
              <a:ext uri="{FF2B5EF4-FFF2-40B4-BE49-F238E27FC236}">
                <a16:creationId xmlns:a16="http://schemas.microsoft.com/office/drawing/2014/main" id="{02E441A5-02AE-4E7A-A57E-CAA4B3F0389A}"/>
              </a:ext>
            </a:extLst>
          </p:cNvPr>
          <p:cNvGraphicFramePr>
            <a:graphicFrameLocks noGrp="1"/>
          </p:cNvGraphicFramePr>
          <p:nvPr>
            <p:extLst>
              <p:ext uri="{D42A27DB-BD31-4B8C-83A1-F6EECF244321}">
                <p14:modId xmlns:p14="http://schemas.microsoft.com/office/powerpoint/2010/main" val="2749860481"/>
              </p:ext>
            </p:extLst>
          </p:nvPr>
        </p:nvGraphicFramePr>
        <p:xfrm>
          <a:off x="163961" y="560497"/>
          <a:ext cx="11861025" cy="6366514"/>
        </p:xfrm>
        <a:graphic>
          <a:graphicData uri="http://schemas.openxmlformats.org/drawingml/2006/table">
            <a:tbl>
              <a:tblPr firstRow="1" bandRow="1">
                <a:tableStyleId>{5C22544A-7EE6-4342-B048-85BDC9FD1C3A}</a:tableStyleId>
              </a:tblPr>
              <a:tblGrid>
                <a:gridCol w="8536694">
                  <a:extLst>
                    <a:ext uri="{9D8B030D-6E8A-4147-A177-3AD203B41FA5}">
                      <a16:colId xmlns:a16="http://schemas.microsoft.com/office/drawing/2014/main" val="183722809"/>
                    </a:ext>
                  </a:extLst>
                </a:gridCol>
                <a:gridCol w="1052945">
                  <a:extLst>
                    <a:ext uri="{9D8B030D-6E8A-4147-A177-3AD203B41FA5}">
                      <a16:colId xmlns:a16="http://schemas.microsoft.com/office/drawing/2014/main" val="202953000"/>
                    </a:ext>
                  </a:extLst>
                </a:gridCol>
                <a:gridCol w="1086035">
                  <a:extLst>
                    <a:ext uri="{9D8B030D-6E8A-4147-A177-3AD203B41FA5}">
                      <a16:colId xmlns:a16="http://schemas.microsoft.com/office/drawing/2014/main" val="3342137102"/>
                    </a:ext>
                  </a:extLst>
                </a:gridCol>
                <a:gridCol w="1185351">
                  <a:extLst>
                    <a:ext uri="{9D8B030D-6E8A-4147-A177-3AD203B41FA5}">
                      <a16:colId xmlns:a16="http://schemas.microsoft.com/office/drawing/2014/main" val="4075521523"/>
                    </a:ext>
                  </a:extLst>
                </a:gridCol>
              </a:tblGrid>
              <a:tr h="438943">
                <a:tc>
                  <a:txBody>
                    <a:bodyPr/>
                    <a:lstStyle/>
                    <a:p>
                      <a:r>
                        <a:rPr lang="en-GB" sz="1200" dirty="0">
                          <a:solidFill>
                            <a:schemeClr val="tx1"/>
                          </a:solidFill>
                          <a:latin typeface="Trade Gothic Next" panose="020B0503040303020004" pitchFamily="34" charset="0"/>
                        </a:rPr>
                        <a:t>AFI</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GB" sz="1200" dirty="0">
                          <a:solidFill>
                            <a:schemeClr val="tx1"/>
                          </a:solidFill>
                          <a:latin typeface="Trade Gothic Next" panose="020B0503040303020004" pitchFamily="34" charset="0"/>
                        </a:rPr>
                        <a:t>Business Lead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GB" sz="1200" dirty="0">
                          <a:solidFill>
                            <a:schemeClr val="tx1"/>
                          </a:solidFill>
                          <a:latin typeface="Trade Gothic Next" panose="020B0503040303020004" pitchFamily="34" charset="0"/>
                        </a:rPr>
                        <a:t>SRO</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r>
                        <a:rPr lang="en-GB" sz="1200" dirty="0">
                          <a:solidFill>
                            <a:schemeClr val="tx1"/>
                          </a:solidFill>
                          <a:latin typeface="Trade Gothic Next" panose="020B0503040303020004" pitchFamily="34" charset="0"/>
                        </a:rPr>
                        <a:t>Governance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extLst>
                  <a:ext uri="{0D108BD9-81ED-4DB2-BD59-A6C34878D82A}">
                    <a16:rowId xmlns:a16="http://schemas.microsoft.com/office/drawing/2014/main" val="1504733563"/>
                  </a:ext>
                </a:extLst>
              </a:tr>
              <a:tr h="5559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Police representatives at multi-agency risk assessment conferences should have sufficient knowledge and experience to agree actions that reduce harm, on behalf of the force.</a:t>
                      </a:r>
                      <a:r>
                        <a:rPr lang="en-GB" sz="1600" b="1" kern="1200" dirty="0">
                          <a:solidFill>
                            <a:srgbClr val="00B0F0"/>
                          </a:solidFill>
                          <a:effectLst/>
                          <a:latin typeface="+mn-lt"/>
                          <a:ea typeface="+mn-ea"/>
                          <a:cs typeface="+mn-cs"/>
                        </a:rPr>
                        <a:t> </a:t>
                      </a:r>
                      <a:endParaRPr lang="en-GB" sz="1600" dirty="0">
                        <a:solidFill>
                          <a:schemeClr val="accent2">
                            <a:lumMod val="75000"/>
                          </a:schemeClr>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21000">
                          <a:schemeClr val="accent6">
                            <a:lumMod val="20000"/>
                            <a:lumOff val="80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err="1">
                          <a:ln>
                            <a:noFill/>
                          </a:ln>
                          <a:solidFill>
                            <a:prstClr val="black"/>
                          </a:solidFill>
                          <a:effectLst/>
                          <a:uLnTx/>
                          <a:uFillTx/>
                          <a:latin typeface="Trade Gothic Next" panose="020B0503040303020004" pitchFamily="34" charset="0"/>
                          <a:ea typeface="+mn-ea"/>
                          <a:cs typeface="+mn-cs"/>
                        </a:rPr>
                        <a:t>DCh</a:t>
                      </a: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/Supt Tompkins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ACC James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Vulnerability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588470605"/>
                  </a:ext>
                </a:extLst>
              </a:tr>
              <a:tr h="7900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should make sure that Violent and Sex offender Register supervisory reviews are of a high quality and that officers raise and complete actions.  These reviews should include comprehensive intelligence checks to effectively manage the risk posed by registered sex offenders.</a:t>
                      </a:r>
                      <a:r>
                        <a:rPr lang="en-GB" sz="1600" b="1" kern="1200" dirty="0">
                          <a:solidFill>
                            <a:srgbClr val="00B0F0"/>
                          </a:solidFill>
                          <a:effectLst/>
                          <a:latin typeface="+mn-lt"/>
                          <a:ea typeface="+mn-ea"/>
                          <a:cs typeface="+mn-cs"/>
                        </a:rPr>
                        <a:t> </a:t>
                      </a:r>
                      <a:endParaRPr lang="en-GB" sz="1600" dirty="0">
                        <a:solidFill>
                          <a:schemeClr val="accent2">
                            <a:lumMod val="75000"/>
                          </a:schemeClr>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err="1">
                          <a:ln>
                            <a:noFill/>
                          </a:ln>
                          <a:solidFill>
                            <a:prstClr val="black"/>
                          </a:solidFill>
                          <a:effectLst/>
                          <a:uLnTx/>
                          <a:uFillTx/>
                          <a:latin typeface="Trade Gothic Next" panose="020B0503040303020004" pitchFamily="34" charset="0"/>
                          <a:ea typeface="+mn-ea"/>
                          <a:cs typeface="+mn-cs"/>
                        </a:rPr>
                        <a:t>DCh</a:t>
                      </a: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/Supt Tompkins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ACC James</a:t>
                      </a:r>
                    </a:p>
                    <a:p>
                      <a:endParaRPr lang="en-GB" sz="1400" dirty="0">
                        <a:solidFill>
                          <a:schemeClr val="tx1"/>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400" dirty="0">
                          <a:solidFill>
                            <a:schemeClr val="tx1"/>
                          </a:solidFill>
                          <a:latin typeface="Trade Gothic Next" panose="020B0503040303020004" pitchFamily="34" charset="0"/>
                        </a:rPr>
                        <a:t>Vulnerability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4277866627"/>
                  </a:ext>
                </a:extLst>
              </a:tr>
              <a:tr h="849634">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should make sure it has the capacity and capability to manage the demand in the online child abuse investigations unit to avoid delays in enforcement action being taken.  Supervisors should review caseloads and make sure offender managers regularly review available intelligence.</a:t>
                      </a:r>
                      <a:endParaRPr lang="en-GB" sz="1600" b="0" dirty="0">
                        <a:solidFill>
                          <a:schemeClr val="accent2">
                            <a:lumMod val="75000"/>
                          </a:schemeClr>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err="1">
                          <a:ln>
                            <a:noFill/>
                          </a:ln>
                          <a:solidFill>
                            <a:prstClr val="black"/>
                          </a:solidFill>
                          <a:effectLst/>
                          <a:uLnTx/>
                          <a:uFillTx/>
                          <a:latin typeface="Trade Gothic Next" panose="020B0503040303020004" pitchFamily="34" charset="0"/>
                          <a:ea typeface="+mn-ea"/>
                          <a:cs typeface="+mn-cs"/>
                        </a:rPr>
                        <a:t>DCh</a:t>
                      </a: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/Supt Tompkins</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ACC James</a:t>
                      </a:r>
                    </a:p>
                    <a:p>
                      <a:endParaRPr lang="en-GB" sz="1400" dirty="0">
                        <a:solidFill>
                          <a:schemeClr val="tx1"/>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Vulnerability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409493946"/>
                  </a:ext>
                </a:extLst>
              </a:tr>
              <a:tr h="702310">
                <a:tc>
                  <a:txBody>
                    <a:bodyPr/>
                    <a:lstStyle/>
                    <a:p>
                      <a:r>
                        <a:rPr lang="en-GB" sz="1600" b="0" kern="1200" dirty="0">
                          <a:solidFill>
                            <a:schemeClr val="dk1"/>
                          </a:solidFill>
                          <a:effectLst/>
                          <a:latin typeface="+mn-lt"/>
                          <a:ea typeface="+mn-ea"/>
                          <a:cs typeface="+mn-cs"/>
                        </a:rPr>
                        <a:t>The force needs to improve its understanding of why new recruits leave the force.</a:t>
                      </a:r>
                      <a:r>
                        <a:rPr lang="en-GB" sz="1600" b="1" kern="1200" dirty="0">
                          <a:solidFill>
                            <a:srgbClr val="00B0F0"/>
                          </a:solidFill>
                          <a:effectLst/>
                          <a:latin typeface="+mn-lt"/>
                          <a:ea typeface="+mn-ea"/>
                          <a:cs typeface="+mn-cs"/>
                        </a:rPr>
                        <a:t> </a:t>
                      </a:r>
                      <a:endParaRPr lang="en-GB" sz="1600" b="0" kern="1200" dirty="0">
                        <a:solidFill>
                          <a:schemeClr val="dk1"/>
                        </a:solidFill>
                        <a:effectLst/>
                        <a:latin typeface="+mn-lt"/>
                        <a:ea typeface="+mn-ea"/>
                        <a:cs typeface="+mn-cs"/>
                      </a:endParaRPr>
                    </a:p>
                    <a:p>
                      <a:endParaRPr lang="en-GB" sz="1600" dirty="0">
                        <a:solidFill>
                          <a:schemeClr val="tx1"/>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Suzanne McMinn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ACO Bullen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People and Culture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377433895"/>
                  </a:ext>
                </a:extLst>
              </a:tr>
              <a:tr h="702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needs to do more to support the development and career progression of people from under-represented groups.</a:t>
                      </a:r>
                      <a:r>
                        <a:rPr lang="en-GB" sz="1600" b="1" kern="1200" dirty="0">
                          <a:solidFill>
                            <a:srgbClr val="00B0F0"/>
                          </a:solidFill>
                          <a:effectLst/>
                          <a:latin typeface="+mn-lt"/>
                          <a:ea typeface="+mn-ea"/>
                          <a:cs typeface="+mn-cs"/>
                        </a:rPr>
                        <a:t> </a:t>
                      </a:r>
                      <a:endParaRPr lang="en-GB" sz="1600" dirty="0">
                        <a:solidFill>
                          <a:schemeClr val="tx1"/>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gradFill flip="none" rotWithShape="1">
                      <a:gsLst>
                        <a:gs pos="18000">
                          <a:schemeClr val="accent6">
                            <a:lumMod val="20000"/>
                            <a:lumOff val="80000"/>
                          </a:schemeClr>
                        </a:gs>
                        <a:gs pos="50000">
                          <a:schemeClr val="accent2">
                            <a:lumMod val="20000"/>
                            <a:lumOff val="80000"/>
                            <a:shade val="67500"/>
                            <a:satMod val="115000"/>
                          </a:schemeClr>
                        </a:gs>
                        <a:gs pos="100000">
                          <a:schemeClr val="accent2">
                            <a:lumMod val="20000"/>
                            <a:lumOff val="80000"/>
                            <a:shade val="100000"/>
                            <a:satMod val="115000"/>
                          </a:schemeClr>
                        </a:gs>
                      </a:gsLst>
                      <a:lin ang="2700000" scaled="1"/>
                      <a:tileRect/>
                    </a:gra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Suzanne McMinn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ACO Bullen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People and Culture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497416120"/>
                  </a:ext>
                </a:extLst>
              </a:tr>
              <a:tr h="702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needs to establish processes to regularly review its strategic decisions, policies and processes to check they are effective and provide the intended outcome.</a:t>
                      </a:r>
                      <a:r>
                        <a:rPr lang="en-GB" sz="1600" b="1" kern="1200" dirty="0">
                          <a:solidFill>
                            <a:srgbClr val="00B0F0"/>
                          </a:solidFill>
                          <a:effectLst/>
                          <a:latin typeface="+mn-lt"/>
                          <a:ea typeface="+mn-ea"/>
                          <a:cs typeface="+mn-cs"/>
                        </a:rPr>
                        <a:t> </a:t>
                      </a:r>
                      <a:endParaRPr lang="en-GB" sz="1600" b="0" dirty="0">
                        <a:solidFill>
                          <a:schemeClr val="tx1"/>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Colleen Rattigan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CC Balhatchet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Strategic Planning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13381870"/>
                  </a:ext>
                </a:extLst>
              </a:tr>
              <a:tr h="702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The force has invested in its IT to provide better access to data.  But senior leaders need to provide effective governance to maximise the potential for technology to increase productivity.</a:t>
                      </a:r>
                      <a:r>
                        <a:rPr lang="en-GB" sz="1600" b="1" kern="1200" dirty="0">
                          <a:solidFill>
                            <a:srgbClr val="00B0F0"/>
                          </a:solidFill>
                          <a:effectLst/>
                          <a:latin typeface="+mn-lt"/>
                          <a:ea typeface="+mn-ea"/>
                          <a:cs typeface="+mn-cs"/>
                        </a:rPr>
                        <a:t> </a:t>
                      </a:r>
                      <a:endParaRPr lang="en-GB" sz="1600" b="0" dirty="0">
                        <a:solidFill>
                          <a:schemeClr val="tx1"/>
                        </a:solidFill>
                        <a:latin typeface="Trade Gothic Next" panose="020B0503040303020004" pitchFamily="34"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Paul Bullen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CC Balhatchet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Strategic Planning Board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797998955"/>
                  </a:ext>
                </a:extLst>
              </a:tr>
              <a:tr h="6790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latin typeface="+mn-lt"/>
                        </a:rPr>
                        <a:t>The force needs to reduce the number of non-emergency calls the caller abandons because they aren’t answered	</a:t>
                      </a:r>
                      <a:r>
                        <a:rPr lang="en-GB" sz="1600" b="0" dirty="0">
                          <a:solidFill>
                            <a:schemeClr val="tx1"/>
                          </a:solidFill>
                          <a:latin typeface="Trade Gothic Next" panose="020B0503040303020004" pitchFamily="34" charset="0"/>
                        </a:rPr>
                        <a:t>		</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Trade Gothic Next" panose="020B0503040303020004" pitchFamily="34" charset="0"/>
                          <a:ea typeface="+mn-ea"/>
                          <a:cs typeface="+mn-cs"/>
                        </a:rPr>
                        <a:t>Ch/Supt Helm</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400" dirty="0">
                          <a:solidFill>
                            <a:schemeClr val="tx1"/>
                          </a:solidFill>
                          <a:latin typeface="Trade Gothic Next" panose="020B0503040303020004" pitchFamily="34" charset="0"/>
                        </a:rPr>
                        <a:t>ACC Ward</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400" dirty="0">
                          <a:solidFill>
                            <a:schemeClr val="tx1"/>
                          </a:solidFill>
                          <a:latin typeface="Trade Gothic Next" panose="020B0503040303020004" pitchFamily="34" charset="0"/>
                        </a:rPr>
                        <a:t>Local Policing Performance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781122318"/>
                  </a:ext>
                </a:extLst>
              </a:tr>
            </a:tbl>
          </a:graphicData>
        </a:graphic>
      </p:graphicFrame>
    </p:spTree>
    <p:extLst>
      <p:ext uri="{BB962C8B-B14F-4D97-AF65-F5344CB8AC3E}">
        <p14:creationId xmlns:p14="http://schemas.microsoft.com/office/powerpoint/2010/main" val="376944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B7495-39CF-6621-1FD2-E62D3B6CFAD6}"/>
              </a:ext>
            </a:extLst>
          </p:cNvPr>
          <p:cNvSpPr>
            <a:spLocks noGrp="1"/>
          </p:cNvSpPr>
          <p:nvPr>
            <p:ph type="title"/>
          </p:nvPr>
        </p:nvSpPr>
        <p:spPr/>
        <p:txBody>
          <a:bodyPr>
            <a:normAutofit fontScale="90000"/>
          </a:bodyPr>
          <a:lstStyle/>
          <a:p>
            <a:r>
              <a:rPr lang="en-GB" b="1" u="sng" dirty="0"/>
              <a:t>High – level AFI update:</a:t>
            </a:r>
            <a:br>
              <a:rPr lang="en-GB" dirty="0"/>
            </a:br>
            <a:endParaRPr lang="en-GB" dirty="0"/>
          </a:p>
        </p:txBody>
      </p:sp>
      <p:sp>
        <p:nvSpPr>
          <p:cNvPr id="3" name="Text Placeholder 2">
            <a:extLst>
              <a:ext uri="{FF2B5EF4-FFF2-40B4-BE49-F238E27FC236}">
                <a16:creationId xmlns:a16="http://schemas.microsoft.com/office/drawing/2014/main" id="{9A9A4CFE-0ACD-6B84-78F4-063021108FAF}"/>
              </a:ext>
            </a:extLst>
          </p:cNvPr>
          <p:cNvSpPr>
            <a:spLocks noGrp="1"/>
          </p:cNvSpPr>
          <p:nvPr>
            <p:ph type="body" sz="half" idx="2"/>
          </p:nvPr>
        </p:nvSpPr>
        <p:spPr/>
        <p:txBody>
          <a:bodyPr>
            <a:normAutofit fontScale="92500" lnSpcReduction="20000"/>
          </a:bodyPr>
          <a:lstStyle/>
          <a:p>
            <a:pPr marL="342900" indent="-342900">
              <a:buAutoNum type="arabicPeriod"/>
            </a:pPr>
            <a:r>
              <a:rPr lang="en-GB" b="1" dirty="0">
                <a:solidFill>
                  <a:srgbClr val="0070C0"/>
                </a:solidFill>
              </a:rPr>
              <a:t>Victim data </a:t>
            </a:r>
            <a:r>
              <a:rPr lang="en-GB" dirty="0"/>
              <a:t>–Technology review sits within the Data Quality Working group.  Next steps will be to look at training/education for officers, giving confidence to capture data correctly.  Governance for this AFI will sit within Force Assurance Board.</a:t>
            </a:r>
          </a:p>
          <a:p>
            <a:pPr marL="342900" indent="-342900">
              <a:buAutoNum type="arabicPeriod"/>
            </a:pPr>
            <a:r>
              <a:rPr lang="en-GB" b="1" dirty="0">
                <a:solidFill>
                  <a:srgbClr val="0070C0"/>
                </a:solidFill>
              </a:rPr>
              <a:t>Problem Solving </a:t>
            </a:r>
            <a:r>
              <a:rPr lang="en-GB" dirty="0"/>
              <a:t>– lots of work being developed to include training, education, development of scrutiny panels, enhance pages on Forcenet. Resource bid greed in December.  TOR for P&amp;I Board being created.</a:t>
            </a:r>
          </a:p>
          <a:p>
            <a:pPr marL="342900" indent="-342900">
              <a:buAutoNum type="arabicPeriod"/>
            </a:pPr>
            <a:r>
              <a:rPr lang="en-GB" b="1" dirty="0">
                <a:solidFill>
                  <a:srgbClr val="0070C0"/>
                </a:solidFill>
              </a:rPr>
              <a:t>Emergency calls </a:t>
            </a:r>
            <a:r>
              <a:rPr lang="en-GB" b="1" dirty="0"/>
              <a:t>–</a:t>
            </a:r>
            <a:r>
              <a:rPr lang="en-GB" dirty="0"/>
              <a:t> Improved picture over the summer and continue to be in the top 10 forces for performance.</a:t>
            </a:r>
          </a:p>
          <a:p>
            <a:pPr marL="342900" indent="-342900">
              <a:buAutoNum type="arabicPeriod"/>
            </a:pPr>
            <a:r>
              <a:rPr lang="en-GB" b="1" dirty="0">
                <a:solidFill>
                  <a:srgbClr val="0070C0"/>
                </a:solidFill>
              </a:rPr>
              <a:t>Attendance times </a:t>
            </a:r>
            <a:r>
              <a:rPr lang="en-GB" dirty="0"/>
              <a:t>– </a:t>
            </a:r>
            <a:r>
              <a:rPr lang="en-GB" dirty="0" err="1"/>
              <a:t>Goodsam</a:t>
            </a:r>
            <a:r>
              <a:rPr lang="en-GB" dirty="0"/>
              <a:t> technology now deployed to support with this.  Review of processes within FCR completed such as “re-thrive”.  Benchmarking completed with MSG and we performed second best in relation to response time for G1 Urban and rural, but 5</a:t>
            </a:r>
            <a:r>
              <a:rPr lang="en-GB" baseline="30000" dirty="0"/>
              <a:t>th</a:t>
            </a:r>
            <a:r>
              <a:rPr lang="en-GB" dirty="0"/>
              <a:t> for G2 responses. Gold Group set up to manage this. Business Insights reviewing metrics. Text message trial started in Jan 25.</a:t>
            </a:r>
          </a:p>
          <a:p>
            <a:pPr marL="342900" indent="-342900">
              <a:buAutoNum type="arabicPeriod"/>
            </a:pPr>
            <a:r>
              <a:rPr lang="en-GB" b="1" dirty="0">
                <a:solidFill>
                  <a:srgbClr val="0070C0"/>
                </a:solidFill>
              </a:rPr>
              <a:t>Capability and capacity of investigators </a:t>
            </a:r>
            <a:r>
              <a:rPr lang="en-GB" dirty="0"/>
              <a:t>– Crime Allocation policy reviewed, and a number of proposals already put forward by Project Sherlock.  Training to be reviewed and looking to develop a Probationer Development unit to better support new recruits. Agreement obtained to recruit PSIs to support front line.</a:t>
            </a:r>
          </a:p>
          <a:p>
            <a:pPr marL="342900" indent="-342900">
              <a:buAutoNum type="arabicPeriod"/>
            </a:pPr>
            <a:r>
              <a:rPr lang="en-GB" b="1" dirty="0">
                <a:solidFill>
                  <a:srgbClr val="0070C0"/>
                </a:solidFill>
              </a:rPr>
              <a:t>Outcome for victims </a:t>
            </a:r>
            <a:r>
              <a:rPr lang="en-GB" dirty="0"/>
              <a:t>– This forms part of Project Sherlock – work being undertaken to review and understand data.  Outcomes are also discussed in Strategic Justice Board.  Introducing a Priority Crime team, ongoing reviews of crimes to identify learning and good practice.</a:t>
            </a:r>
          </a:p>
          <a:p>
            <a:pPr marL="342900" indent="-342900">
              <a:buAutoNum type="arabicPeriod"/>
            </a:pPr>
            <a:r>
              <a:rPr lang="en-GB" b="1" dirty="0">
                <a:solidFill>
                  <a:srgbClr val="0070C0"/>
                </a:solidFill>
              </a:rPr>
              <a:t>Outcomes used correctly </a:t>
            </a:r>
            <a:r>
              <a:rPr lang="en-GB" dirty="0"/>
              <a:t>– This sits within Strategic Justice Board and Project Sherlock – regular audit activity carried out by FCIR team, BTI assurance activity completed and work ongoing in CJ Command around educating officers.</a:t>
            </a:r>
          </a:p>
          <a:p>
            <a:pPr marL="342900" indent="-342900">
              <a:buAutoNum type="arabicPeriod"/>
            </a:pPr>
            <a:r>
              <a:rPr lang="en-GB" b="1" dirty="0">
                <a:solidFill>
                  <a:srgbClr val="0070C0"/>
                </a:solidFill>
              </a:rPr>
              <a:t>Proactive Orders </a:t>
            </a:r>
            <a:r>
              <a:rPr lang="en-GB" dirty="0"/>
              <a:t>– DAIU being progressed and Qlik app now in place to support with managing orders.  Force has had good success with order applications.  CE Hub also has process in place for compliance checks. New team is now in place (Proactive team) who focus on orders. Breaches are proactively responded to by LPA or dedicated teams, depending on type of breach.</a:t>
            </a:r>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dirty="0"/>
          </a:p>
          <a:p>
            <a:pPr marL="342900" indent="-342900">
              <a:buAutoNum type="arabicPeriod"/>
            </a:pPr>
            <a:endParaRPr lang="en-GB" b="1" dirty="0"/>
          </a:p>
          <a:p>
            <a:endParaRPr lang="en-GB" b="1" dirty="0"/>
          </a:p>
          <a:p>
            <a:endParaRPr lang="en-GB" dirty="0"/>
          </a:p>
        </p:txBody>
      </p:sp>
    </p:spTree>
    <p:extLst>
      <p:ext uri="{BB962C8B-B14F-4D97-AF65-F5344CB8AC3E}">
        <p14:creationId xmlns:p14="http://schemas.microsoft.com/office/powerpoint/2010/main" val="2684103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58A716F-C671-AB15-5380-2EC66EAE292F}"/>
              </a:ext>
            </a:extLst>
          </p:cNvPr>
          <p:cNvSpPr>
            <a:spLocks noGrp="1"/>
          </p:cNvSpPr>
          <p:nvPr>
            <p:ph type="body" sz="half" idx="2"/>
          </p:nvPr>
        </p:nvSpPr>
        <p:spPr>
          <a:xfrm>
            <a:off x="839788" y="1086929"/>
            <a:ext cx="10726900" cy="4694626"/>
          </a:xfrm>
        </p:spPr>
        <p:txBody>
          <a:bodyPr>
            <a:normAutofit lnSpcReduction="10000"/>
          </a:bodyPr>
          <a:lstStyle/>
          <a:p>
            <a:r>
              <a:rPr lang="en-GB" dirty="0"/>
              <a:t>9. </a:t>
            </a:r>
            <a:r>
              <a:rPr lang="en-GB" sz="1500" b="1" dirty="0">
                <a:solidFill>
                  <a:srgbClr val="0070C0"/>
                </a:solidFill>
              </a:rPr>
              <a:t>Attendance at MARAC </a:t>
            </a:r>
            <a:r>
              <a:rPr lang="en-GB" dirty="0"/>
              <a:t>– </a:t>
            </a:r>
            <a:r>
              <a:rPr lang="en-GB" sz="1500" dirty="0"/>
              <a:t>This forms part of the DAIU Working Group to look at processes for DA. DA Manager due to take up role at the end of Fed. All MARACs have DAIU present and had appropriate training.  </a:t>
            </a:r>
          </a:p>
          <a:p>
            <a:r>
              <a:rPr lang="en-GB" sz="1500" dirty="0"/>
              <a:t>10. </a:t>
            </a:r>
            <a:r>
              <a:rPr lang="en-GB" sz="1500" b="1" dirty="0">
                <a:solidFill>
                  <a:srgbClr val="0070C0"/>
                </a:solidFill>
              </a:rPr>
              <a:t>Supervisor reviews Violent and Sex offender investigations </a:t>
            </a:r>
            <a:r>
              <a:rPr lang="en-GB" sz="1500" dirty="0"/>
              <a:t>– intelligence checks are now completed routinely, and process is embedded.  Time has been freed up for supervisors to complete better quality file reviews. Processes well embedded.</a:t>
            </a:r>
          </a:p>
          <a:p>
            <a:r>
              <a:rPr lang="en-GB" sz="1500" dirty="0"/>
              <a:t>11. </a:t>
            </a:r>
            <a:r>
              <a:rPr lang="en-GB" sz="1500" b="1" dirty="0">
                <a:solidFill>
                  <a:srgbClr val="0070C0"/>
                </a:solidFill>
              </a:rPr>
              <a:t>Demand is OCAIU</a:t>
            </a:r>
            <a:r>
              <a:rPr lang="en-GB" sz="1500" b="1" dirty="0">
                <a:solidFill>
                  <a:schemeClr val="tx1"/>
                </a:solidFill>
              </a:rPr>
              <a:t> – </a:t>
            </a:r>
            <a:r>
              <a:rPr lang="en-GB" sz="1500" dirty="0">
                <a:solidFill>
                  <a:schemeClr val="tx1"/>
                </a:solidFill>
              </a:rPr>
              <a:t>much improved position with daily management of outstanding enforcement, recruitment completed and VCOP compliance high.</a:t>
            </a:r>
          </a:p>
          <a:p>
            <a:r>
              <a:rPr lang="en-GB" sz="1500" dirty="0">
                <a:solidFill>
                  <a:schemeClr val="tx1"/>
                </a:solidFill>
              </a:rPr>
              <a:t>12.</a:t>
            </a:r>
            <a:r>
              <a:rPr lang="en-GB" sz="1500" b="1" dirty="0">
                <a:solidFill>
                  <a:schemeClr val="tx1"/>
                </a:solidFill>
              </a:rPr>
              <a:t> </a:t>
            </a:r>
            <a:r>
              <a:rPr lang="en-GB" sz="1500" b="1" dirty="0">
                <a:solidFill>
                  <a:srgbClr val="0070C0"/>
                </a:solidFill>
              </a:rPr>
              <a:t>Understanding why recruits are leaving </a:t>
            </a:r>
            <a:r>
              <a:rPr lang="en-GB" sz="1500" b="1" dirty="0">
                <a:solidFill>
                  <a:schemeClr val="tx1"/>
                </a:solidFill>
              </a:rPr>
              <a:t>– </a:t>
            </a:r>
            <a:r>
              <a:rPr lang="en-GB" sz="1500" dirty="0">
                <a:solidFill>
                  <a:schemeClr val="tx1"/>
                </a:solidFill>
              </a:rPr>
              <a:t>Lots of activity through People and Culture Board including; Is your future with us, Say and Stay, review of exit interview process with changes as a result, report on retention presented to Board. New tutoring process approved at FEM. New recruitment material has been created to explain role of a police officer.</a:t>
            </a:r>
          </a:p>
          <a:p>
            <a:r>
              <a:rPr lang="en-GB" sz="1500" dirty="0">
                <a:solidFill>
                  <a:schemeClr val="tx1"/>
                </a:solidFill>
              </a:rPr>
              <a:t>13. </a:t>
            </a:r>
            <a:r>
              <a:rPr lang="en-GB" sz="1500" b="1" dirty="0">
                <a:solidFill>
                  <a:srgbClr val="0070C0"/>
                </a:solidFill>
              </a:rPr>
              <a:t>Progression of underrepresented groups </a:t>
            </a:r>
            <a:r>
              <a:rPr lang="en-GB" sz="1500" dirty="0">
                <a:solidFill>
                  <a:schemeClr val="tx1"/>
                </a:solidFill>
              </a:rPr>
              <a:t>– Careers Academy being rolled out, research completed with groups to understand what can be done to better support progression.  Phase 1 had positive results. Phase 2 being rolled out imminently.</a:t>
            </a:r>
          </a:p>
          <a:p>
            <a:r>
              <a:rPr lang="en-GB" sz="1500" dirty="0">
                <a:solidFill>
                  <a:schemeClr val="tx1"/>
                </a:solidFill>
              </a:rPr>
              <a:t>14. </a:t>
            </a:r>
            <a:r>
              <a:rPr lang="en-GB" sz="1500" b="1" dirty="0">
                <a:solidFill>
                  <a:srgbClr val="0070C0"/>
                </a:solidFill>
              </a:rPr>
              <a:t>Review Strategic Decisions </a:t>
            </a:r>
            <a:r>
              <a:rPr lang="en-GB" sz="1500" dirty="0">
                <a:solidFill>
                  <a:schemeClr val="tx1"/>
                </a:solidFill>
              </a:rPr>
              <a:t>– Plan on a Page and Policing Plan will inform a lot of this work. Process for Policies, Procedures and Strategies is well embedded through management within S&amp;IU.</a:t>
            </a:r>
          </a:p>
          <a:p>
            <a:r>
              <a:rPr lang="en-GB" sz="1500" dirty="0">
                <a:solidFill>
                  <a:schemeClr val="tx1"/>
                </a:solidFill>
              </a:rPr>
              <a:t>15. </a:t>
            </a:r>
            <a:r>
              <a:rPr lang="en-GB" sz="1500" b="1" dirty="0">
                <a:solidFill>
                  <a:srgbClr val="0070C0"/>
                </a:solidFill>
              </a:rPr>
              <a:t>Leaders to maximise technology to improve productivity </a:t>
            </a:r>
            <a:r>
              <a:rPr lang="en-GB" sz="1500" dirty="0">
                <a:solidFill>
                  <a:schemeClr val="tx1"/>
                </a:solidFill>
              </a:rPr>
              <a:t>– Qlik Apps being reviewed to cleanse systems. Police Productivity Review presented to FEM with owners aligned to recommendations.  All digital projects sit on Portfolio Tool, Benefits Realisation Manager role filled. Business Capability review and road mapping work is underway.</a:t>
            </a:r>
          </a:p>
          <a:p>
            <a:r>
              <a:rPr lang="en-GB" sz="1500" dirty="0">
                <a:solidFill>
                  <a:schemeClr val="tx1"/>
                </a:solidFill>
              </a:rPr>
              <a:t>16. </a:t>
            </a:r>
            <a:r>
              <a:rPr lang="en-GB" sz="1500" b="1" dirty="0">
                <a:solidFill>
                  <a:srgbClr val="0070C0"/>
                </a:solidFill>
              </a:rPr>
              <a:t>Abandonment rate </a:t>
            </a:r>
            <a:r>
              <a:rPr lang="en-GB" sz="1500" dirty="0">
                <a:solidFill>
                  <a:schemeClr val="tx1"/>
                </a:solidFill>
              </a:rPr>
              <a:t>– Plans progressing and performance is improving.  </a:t>
            </a:r>
            <a:r>
              <a:rPr lang="en-GB" sz="1500" dirty="0" err="1">
                <a:solidFill>
                  <a:schemeClr val="tx1"/>
                </a:solidFill>
              </a:rPr>
              <a:t>Goodsam</a:t>
            </a:r>
            <a:r>
              <a:rPr lang="en-GB" sz="1500" dirty="0">
                <a:solidFill>
                  <a:schemeClr val="tx1"/>
                </a:solidFill>
              </a:rPr>
              <a:t> should support with this.; phase 1 underway, phase 2 started in Jan where some selected DA cases are offered a telephone consultation. Phase 3 to be rolled out later in the year which includes other offence types.</a:t>
            </a:r>
          </a:p>
        </p:txBody>
      </p:sp>
    </p:spTree>
    <p:extLst>
      <p:ext uri="{BB962C8B-B14F-4D97-AF65-F5344CB8AC3E}">
        <p14:creationId xmlns:p14="http://schemas.microsoft.com/office/powerpoint/2010/main" val="339989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1280</Words>
  <Application>Microsoft Office PowerPoint</Application>
  <PresentationFormat>Widescreen</PresentationFormat>
  <Paragraphs>97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Trade Gothic Next</vt:lpstr>
      <vt:lpstr>Office Theme</vt:lpstr>
      <vt:lpstr>HMICFRS PEEL AFIs – Governance and progress  </vt:lpstr>
      <vt:lpstr>HMICFRS PEEL AFIs – Governance Cont.</vt:lpstr>
      <vt:lpstr>High – level AFI update: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HMICFRS PEEL AFIs – Governance</dc:title>
  <dc:creator>Peart Sarah</dc:creator>
  <cp:lastModifiedBy>Osborne Kate</cp:lastModifiedBy>
  <cp:revision>15</cp:revision>
  <dcterms:created xsi:type="dcterms:W3CDTF">2024-03-08T10:49:02Z</dcterms:created>
  <dcterms:modified xsi:type="dcterms:W3CDTF">2025-03-10T10:47:19Z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9cd4a6a-7014-48d6-b119-9b8b87129a7e_Enabled">
    <vt:lpwstr>true</vt:lpwstr>
  </property>
  <property fmtid="{D5CDD505-2E9C-101B-9397-08002B2CF9AE}" pid="3" name="MSIP_Label_d9cd4a6a-7014-48d6-b119-9b8b87129a7e_SetDate">
    <vt:lpwstr>2024-03-08T10:52:15Z</vt:lpwstr>
  </property>
  <property fmtid="{D5CDD505-2E9C-101B-9397-08002B2CF9AE}" pid="4" name="MSIP_Label_d9cd4a6a-7014-48d6-b119-9b8b87129a7e_Method">
    <vt:lpwstr>Standard</vt:lpwstr>
  </property>
  <property fmtid="{D5CDD505-2E9C-101B-9397-08002B2CF9AE}" pid="5" name="MSIP_Label_d9cd4a6a-7014-48d6-b119-9b8b87129a7e_Name">
    <vt:lpwstr>d9cd4a6a-7014-48d6-b119-9b8b87129a7e</vt:lpwstr>
  </property>
  <property fmtid="{D5CDD505-2E9C-101B-9397-08002B2CF9AE}" pid="6" name="MSIP_Label_d9cd4a6a-7014-48d6-b119-9b8b87129a7e_SiteId">
    <vt:lpwstr>bf91f36f-ab89-4503-8c3f-04a029f837d3</vt:lpwstr>
  </property>
  <property fmtid="{D5CDD505-2E9C-101B-9397-08002B2CF9AE}" pid="7" name="MSIP_Label_d9cd4a6a-7014-48d6-b119-9b8b87129a7e_ActionId">
    <vt:lpwstr>9d4aff20-4329-4158-9f55-83ed8a06bab4</vt:lpwstr>
  </property>
  <property fmtid="{D5CDD505-2E9C-101B-9397-08002B2CF9AE}" pid="8" name="MSIP_Label_d9cd4a6a-7014-48d6-b119-9b8b87129a7e_ContentBits">
    <vt:lpwstr>0</vt:lpwstr>
  </property>
</Properties>
</file>