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8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003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10184A-8989-4ABC-A839-4FAC4E14F168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(541)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6E-4129-B6D4-B3ECD9147D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269C51-BFD3-4346-9FA0-E4341950E34F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(267)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6E-4129-B6D4-B3ECD9147DD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F5F19CE-72A9-4C8E-9A47-6FF7AC84527F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(262)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06E-4129-B6D4-B3ECD9147D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03E996-3991-4C70-A081-732DFEE5A4AD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(220)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6E-4129-B6D4-B3ECD9147DD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F4640BE-8A6E-4E88-97F5-10969A3D8D34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(212)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6E-4129-B6D4-B3ECD9147DD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6F5467F-FE73-44D6-8430-FB0289A54F91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(178)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6E-4129-B6D4-B3ECD9147DD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4C38F90-012F-4CEE-8C34-A753244A958D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 baseline="0"/>
                      <a:t>(146)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06E-4129-B6D4-B3ECD9147D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Sheet1!$E$22:$E$28</c:f>
              <c:strCache>
                <c:ptCount val="7"/>
                <c:pt idx="0">
                  <c:v>Northampton</c:v>
                </c:pt>
                <c:pt idx="1">
                  <c:v>East Northants</c:v>
                </c:pt>
                <c:pt idx="2">
                  <c:v>Kettering</c:v>
                </c:pt>
                <c:pt idx="3">
                  <c:v>South Northants</c:v>
                </c:pt>
                <c:pt idx="4">
                  <c:v>Wellingborough</c:v>
                </c:pt>
                <c:pt idx="5">
                  <c:v>Daventry</c:v>
                </c:pt>
                <c:pt idx="6">
                  <c:v>Corby</c:v>
                </c:pt>
              </c:strCache>
              <c:extLst/>
            </c:strRef>
          </c:cat>
          <c:val>
            <c:numRef>
              <c:f>Sheet1!$F$22:$F$28</c:f>
              <c:numCache>
                <c:formatCode>0%</c:formatCode>
                <c:ptCount val="7"/>
                <c:pt idx="0">
                  <c:v>0.27413333333333334</c:v>
                </c:pt>
                <c:pt idx="1">
                  <c:v>0.1424</c:v>
                </c:pt>
                <c:pt idx="2">
                  <c:v>0.13973333333333332</c:v>
                </c:pt>
                <c:pt idx="3">
                  <c:v>0.11733333333333333</c:v>
                </c:pt>
                <c:pt idx="4">
                  <c:v>0.11306666666666666</c:v>
                </c:pt>
                <c:pt idx="5">
                  <c:v>9.4933333333333328E-2</c:v>
                </c:pt>
                <c:pt idx="6">
                  <c:v>7.7866666666666667E-2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D06E-4129-B6D4-B3ECD9147DD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-27"/>
        <c:axId val="1298120752"/>
        <c:axId val="1298110192"/>
      </c:barChart>
      <c:catAx>
        <c:axId val="129812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110192"/>
        <c:crosses val="autoZero"/>
        <c:auto val="1"/>
        <c:lblAlgn val="ctr"/>
        <c:lblOffset val="100"/>
        <c:noMultiLvlLbl val="0"/>
      </c:catAx>
      <c:valAx>
        <c:axId val="1298110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9812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I don't think the Police are funded enough in Northamptonshire, and I would be prepared to pay an increase of more than £14 towards them if that were possible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Sheet1!$D$4</c:f>
              <c:numCache>
                <c:formatCode>0.0%</c:formatCode>
                <c:ptCount val="1"/>
                <c:pt idx="0">
                  <c:v>0.22217214961694456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D-491C-8D0D-CEA867E11981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I would be prepared to pay an increase of £14 a year for policing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Sheet1!$D$5</c:f>
              <c:numCache>
                <c:formatCode>0.0%</c:formatCode>
                <c:ptCount val="1"/>
                <c:pt idx="0">
                  <c:v>0.35196034249662012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D-491C-8D0D-CEA867E11981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I would not be prepared to pay any more for policing than I do 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Sheet1!$D$6</c:f>
              <c:numCache>
                <c:formatCode>0.0%</c:formatCode>
                <c:ptCount val="1"/>
                <c:pt idx="0">
                  <c:v>0.37945020279405139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0D-491C-8D0D-CEA867E11981}"/>
            </c:ext>
          </c:extLst>
        </c:ser>
        <c:ser>
          <c:idx val="3"/>
          <c:order val="3"/>
          <c:tx>
            <c:strRef>
              <c:f>Sheet1!$C$7</c:f>
              <c:strCache>
                <c:ptCount val="1"/>
                <c:pt idx="0">
                  <c:v>I 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0D-491C-8D0D-CEA867E11981}"/>
              </c:ext>
            </c:extLst>
          </c:dPt>
          <c:dLbls>
            <c:dLbl>
              <c:idx val="0"/>
              <c:layout>
                <c:manualLayout>
                  <c:x val="1.3015184381778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0D-491C-8D0D-CEA867E11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Sheet1!$D$7</c:f>
              <c:numCache>
                <c:formatCode>0.0%</c:formatCode>
                <c:ptCount val="1"/>
                <c:pt idx="0">
                  <c:v>4.6417305092383954E-2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0D-491C-8D0D-CEA867E11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344128"/>
        <c:axId val="327354688"/>
      </c:barChart>
      <c:catAx>
        <c:axId val="32734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7354688"/>
        <c:crosses val="autoZero"/>
        <c:auto val="1"/>
        <c:lblAlgn val="ctr"/>
        <c:lblOffset val="100"/>
        <c:noMultiLvlLbl val="0"/>
      </c:catAx>
      <c:valAx>
        <c:axId val="32735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34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3E-4439-8C93-269F37D06426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E-4439-8C93-269F37D06426}"/>
              </c:ext>
            </c:extLst>
          </c:dPt>
          <c:dPt>
            <c:idx val="2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3E-4439-8C93-269F37D06426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3E-4439-8C93-269F37D06426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3E-4439-8C93-269F37D06426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3E-4439-8C93-269F37D06426}"/>
              </c:ext>
            </c:extLst>
          </c:dPt>
          <c:dLbls>
            <c:dLbl>
              <c:idx val="0"/>
              <c:layout>
                <c:manualLayout>
                  <c:x val="3.0555555555555555E-2"/>
                  <c:y val="-9.6976232474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E-4439-8C93-269F37D06426}"/>
                </c:ext>
              </c:extLst>
            </c:dLbl>
            <c:dLbl>
              <c:idx val="1"/>
              <c:layout>
                <c:manualLayout>
                  <c:x val="9.166666666666666E-2"/>
                  <c:y val="5.542725173210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3E-4439-8C93-269F37D06426}"/>
                </c:ext>
              </c:extLst>
            </c:dLbl>
            <c:dLbl>
              <c:idx val="2"/>
              <c:layout>
                <c:manualLayout>
                  <c:x val="8.3333333333332309E-3"/>
                  <c:y val="9.699769053117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3E-4439-8C93-269F37D06426}"/>
                </c:ext>
              </c:extLst>
            </c:dLbl>
            <c:dLbl>
              <c:idx val="3"/>
              <c:layout>
                <c:manualLayout>
                  <c:x val="-0.10555555555555558"/>
                  <c:y val="-1.3856812933025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3E-4439-8C93-269F37D06426}"/>
                </c:ext>
              </c:extLst>
            </c:dLbl>
            <c:dLbl>
              <c:idx val="4"/>
              <c:layout>
                <c:manualLayout>
                  <c:x val="-0.1"/>
                  <c:y val="-5.54272517321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3E-4439-8C93-269F37D06426}"/>
                </c:ext>
              </c:extLst>
            </c:dLbl>
            <c:dLbl>
              <c:idx val="5"/>
              <c:layout>
                <c:manualLayout>
                  <c:x val="-0.11666666666666672"/>
                  <c:y val="-8.31303304177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3E-4439-8C93-269F37D06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90000"/>
                      <a:lumOff val="1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Sheet1!$O$6:$O$11</c:f>
              <c:strCache>
                <c:ptCount val="6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Very Poor</c:v>
                </c:pt>
                <c:pt idx="5">
                  <c:v>Don't know</c:v>
                </c:pt>
              </c:strCache>
            </c:strRef>
          </c:cat>
          <c:val>
            <c:numRef>
              <c:f>Sheet1!$P$6:$P$11</c:f>
              <c:numCache>
                <c:formatCode>0.0%</c:formatCode>
                <c:ptCount val="6"/>
                <c:pt idx="0">
                  <c:v>5.4054054054054057E-2</c:v>
                </c:pt>
                <c:pt idx="1">
                  <c:v>0.29123951537744641</c:v>
                </c:pt>
                <c:pt idx="2">
                  <c:v>0.33317800559179872</c:v>
                </c:pt>
                <c:pt idx="3">
                  <c:v>0.14492078285181734</c:v>
                </c:pt>
                <c:pt idx="4">
                  <c:v>0.10624417520969245</c:v>
                </c:pt>
                <c:pt idx="5">
                  <c:v>7.0363466915191047E-2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3E-4439-8C93-269F37D06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CB-458E-AB69-999EDAD07C0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B-458E-AB69-999EDAD07C00}"/>
              </c:ext>
            </c:extLst>
          </c:dPt>
          <c:dPt>
            <c:idx val="2"/>
            <c:bubble3D val="0"/>
            <c:spPr>
              <a:solidFill>
                <a:srgbClr val="FFB9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B-458E-AB69-999EDAD07C00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CB-458E-AB69-999EDAD07C0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CB-458E-AB69-999EDAD07C00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CB-458E-AB69-999EDAD07C00}"/>
              </c:ext>
            </c:extLst>
          </c:dPt>
          <c:dLbls>
            <c:dLbl>
              <c:idx val="0"/>
              <c:layout>
                <c:manualLayout>
                  <c:x val="9.8691134787841334E-2"/>
                  <c:y val="-8.15789473684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CB-458E-AB69-999EDAD07C00}"/>
                </c:ext>
              </c:extLst>
            </c:dLbl>
            <c:dLbl>
              <c:idx val="1"/>
              <c:layout>
                <c:manualLayout>
                  <c:x val="6.446367433034321E-2"/>
                  <c:y val="0.10175438596491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CB-458E-AB69-999EDAD07C00}"/>
                </c:ext>
              </c:extLst>
            </c:dLbl>
            <c:dLbl>
              <c:idx val="2"/>
              <c:layout>
                <c:manualLayout>
                  <c:x val="-9.5381757082683802E-2"/>
                  <c:y val="1.3157894736842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CB-458E-AB69-999EDAD07C00}"/>
                </c:ext>
              </c:extLst>
            </c:dLbl>
            <c:dLbl>
              <c:idx val="3"/>
              <c:layout>
                <c:manualLayout>
                  <c:x val="-7.5000000000000053E-2"/>
                  <c:y val="-9.237875288683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CB-458E-AB69-999EDAD07C00}"/>
                </c:ext>
              </c:extLst>
            </c:dLbl>
            <c:dLbl>
              <c:idx val="4"/>
              <c:layout>
                <c:manualLayout>
                  <c:x val="-6.7815070602208247E-2"/>
                  <c:y val="-2.6246995441359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CB-458E-AB69-999EDAD07C00}"/>
                </c:ext>
              </c:extLst>
            </c:dLbl>
            <c:dLbl>
              <c:idx val="5"/>
              <c:layout>
                <c:manualLayout>
                  <c:x val="-8.7065750581793055E-2"/>
                  <c:y val="-7.7192982456140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CB-458E-AB69-999EDAD07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90000"/>
                      <a:lumOff val="1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Sheet1!$X$6:$X$11</c:f>
              <c:strCache>
                <c:ptCount val="6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Very Poor</c:v>
                </c:pt>
                <c:pt idx="5">
                  <c:v>Don't know</c:v>
                </c:pt>
              </c:strCache>
              <c:extLst/>
            </c:strRef>
          </c:cat>
          <c:val>
            <c:numRef>
              <c:f>Sheet1!$Y$6:$Y$11</c:f>
              <c:numCache>
                <c:formatCode>0.0%</c:formatCode>
                <c:ptCount val="6"/>
                <c:pt idx="0">
                  <c:v>0.21525096525096524</c:v>
                </c:pt>
                <c:pt idx="1">
                  <c:v>0.45656370656370654</c:v>
                </c:pt>
                <c:pt idx="2">
                  <c:v>0.12403474903474904</c:v>
                </c:pt>
                <c:pt idx="3">
                  <c:v>1.9787644787644786E-2</c:v>
                </c:pt>
                <c:pt idx="4">
                  <c:v>1.6409266409266408E-2</c:v>
                </c:pt>
                <c:pt idx="5">
                  <c:v>0.16795366795366795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CCB-458E-AB69-999EDAD07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Sheet1!$P$39</c:f>
              <c:strCache>
                <c:ptCount val="1"/>
                <c:pt idx="0">
                  <c:v>I don't think the Fire and Rescue Service are funded enough in Northamptonshire, and I would be prepared to pay an increase of more than £5 towards them if that were possible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Sheet1!$Q$39</c:f>
              <c:numCache>
                <c:formatCode>0.0%</c:formatCode>
                <c:ptCount val="1"/>
                <c:pt idx="0">
                  <c:v>0.22966507177033493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4-4ED3-B5D7-B5F189556D22}"/>
            </c:ext>
          </c:extLst>
        </c:ser>
        <c:ser>
          <c:idx val="1"/>
          <c:order val="1"/>
          <c:tx>
            <c:strRef>
              <c:f>Sheet1!$P$40</c:f>
              <c:strCache>
                <c:ptCount val="1"/>
                <c:pt idx="0">
                  <c:v>I would be prepared to pay an increase of £5 a year for Fire &amp; Rescue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124-4ED3-B5D7-B5F189556D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Sheet1!$Q$40</c:f>
              <c:numCache>
                <c:formatCode>0.0%</c:formatCode>
                <c:ptCount val="1"/>
                <c:pt idx="0">
                  <c:v>0.42727272727272725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24-4ED3-B5D7-B5F189556D22}"/>
            </c:ext>
          </c:extLst>
        </c:ser>
        <c:ser>
          <c:idx val="2"/>
          <c:order val="2"/>
          <c:tx>
            <c:strRef>
              <c:f>Sheet1!$P$41</c:f>
              <c:strCache>
                <c:ptCount val="1"/>
                <c:pt idx="0">
                  <c:v>I would not be prepared to pay any more for Fire &amp; Rescue services than I do 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124-4ED3-B5D7-B5F189556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Sheet1!$Q$41</c:f>
              <c:numCache>
                <c:formatCode>0.0%</c:formatCode>
                <c:ptCount val="1"/>
                <c:pt idx="0">
                  <c:v>0.28660287081339714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24-4ED3-B5D7-B5F189556D22}"/>
            </c:ext>
          </c:extLst>
        </c:ser>
        <c:ser>
          <c:idx val="3"/>
          <c:order val="3"/>
          <c:tx>
            <c:strRef>
              <c:f>Sheet1!$P$42</c:f>
              <c:strCache>
                <c:ptCount val="1"/>
                <c:pt idx="0">
                  <c:v>I don't know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124-4ED3-B5D7-B5F189556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Sheet1!$Q$42</c:f>
              <c:numCache>
                <c:formatCode>0.0%</c:formatCode>
                <c:ptCount val="1"/>
                <c:pt idx="0">
                  <c:v>5.6459330143540667E-2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24-4ED3-B5D7-B5F189556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344128"/>
        <c:axId val="327354688"/>
      </c:barChart>
      <c:catAx>
        <c:axId val="32734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7354688"/>
        <c:crosses val="autoZero"/>
        <c:auto val="1"/>
        <c:lblAlgn val="ctr"/>
        <c:lblOffset val="100"/>
        <c:noMultiLvlLbl val="0"/>
      </c:catAx>
      <c:valAx>
        <c:axId val="32735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34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0.45932</cdr:x>
      <cdr:y>0.23677</cdr:y>
    </cdr:from>
    <cdr:to>
      <cdr:x>0.76198</cdr:x>
      <cdr:y>0.76323</cdr:y>
    </cdr:to>
    <cdr:sp macro="" textlink="">
      <cdr:nvSpPr>
        <cdr:cNvPr id="2" name="Arc 1">
          <a:extLst xmlns:a="http://schemas.openxmlformats.org/drawingml/2006/main">
            <a:ext uri="{FF2B5EF4-FFF2-40B4-BE49-F238E27FC236}">
              <a16:creationId xmlns:a16="http://schemas.microsoft.com/office/drawing/2014/main" id="{589053B5-B9FE-D59F-C3D4-C991BDB611B9}"/>
            </a:ext>
          </a:extLst>
        </cdr:cNvPr>
        <cdr:cNvSpPr/>
      </cdr:nvSpPr>
      <cdr:spPr>
        <a:xfrm xmlns:a="http://schemas.openxmlformats.org/drawingml/2006/main">
          <a:off x="2099997" y="651004"/>
          <a:ext cx="1383778" cy="1447542"/>
        </a:xfrm>
        <a:prstGeom xmlns:a="http://schemas.openxmlformats.org/drawingml/2006/main" prst="arc">
          <a:avLst>
            <a:gd name="adj1" fmla="val 16325832"/>
            <a:gd name="adj2" fmla="val 1796445"/>
          </a:avLst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9991F-B121-4195-9825-9F727B442255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C8109-30B0-432D-ADF8-F67C0DF16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8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2538-C9DB-4482-93A7-64CED0E779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7EBD9E-95A7-E34F-411E-B899EF637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594" y="1369500"/>
            <a:ext cx="9123405" cy="508728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FCC8-EEBD-8EC4-A764-EF81E75A1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594" y="4075630"/>
            <a:ext cx="9123405" cy="508728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7EBD9E-95A7-E34F-411E-B899EF637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594" y="1369500"/>
            <a:ext cx="9123405" cy="508728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1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C699-E771-C352-D7BD-D05975DA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994" y="1264895"/>
            <a:ext cx="5659395" cy="2852737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74227-A1CB-47E3-9C8B-4B282B7C5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4994" y="4313109"/>
            <a:ext cx="5659395" cy="1279996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9FD-581E-FE1D-AC65-75126246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3A18-FBFC-3389-A988-65B5756F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62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black background with red and blue circles&#10;&#10;AI-generated content may be incorrect.">
            <a:extLst>
              <a:ext uri="{FF2B5EF4-FFF2-40B4-BE49-F238E27FC236}">
                <a16:creationId xmlns:a16="http://schemas.microsoft.com/office/drawing/2014/main" id="{E8AA3DC1-CB7F-7699-9E7A-AFC193E67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3566" y="-298622"/>
            <a:ext cx="3303373" cy="33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814FF-E6FC-05F0-4505-D0D1F967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FE210-45F2-C3B8-AF03-0FB41DC90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6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61" r:id="rId3"/>
    <p:sldLayoutId id="2147483662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40AC95-33C2-C4C8-526A-6F1411F6E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297" y="894371"/>
            <a:ext cx="9123405" cy="508728"/>
          </a:xfrm>
        </p:spPr>
        <p:txBody>
          <a:bodyPr>
            <a:normAutofit fontScale="90000"/>
          </a:bodyPr>
          <a:lstStyle/>
          <a:p>
            <a:r>
              <a:rPr lang="en-US" dirty="0"/>
              <a:t>26/27 Precept Questions findings for Police, Fire and Crime Panel</a:t>
            </a:r>
          </a:p>
        </p:txBody>
      </p:sp>
    </p:spTree>
    <p:extLst>
      <p:ext uri="{BB962C8B-B14F-4D97-AF65-F5344CB8AC3E}">
        <p14:creationId xmlns:p14="http://schemas.microsoft.com/office/powerpoint/2010/main" val="197492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91263C-05F6-A560-02CD-E3A8EDCFF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913817"/>
              </p:ext>
            </p:extLst>
          </p:nvPr>
        </p:nvGraphicFramePr>
        <p:xfrm>
          <a:off x="59489" y="2193355"/>
          <a:ext cx="6368189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367956-A4C6-418E-A62C-339E7E4F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" y="-69689"/>
            <a:ext cx="10350260" cy="780884"/>
          </a:xfrm>
        </p:spPr>
        <p:txBody>
          <a:bodyPr>
            <a:normAutofit/>
          </a:bodyPr>
          <a:lstStyle/>
          <a:p>
            <a:r>
              <a:rPr lang="en-GB" sz="4000" b="1" dirty="0"/>
              <a:t>Survey Sample- Demographic Breakdown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D1F4D0-7755-4580-81CD-5714111DF521}"/>
              </a:ext>
            </a:extLst>
          </p:cNvPr>
          <p:cNvGrpSpPr/>
          <p:nvPr/>
        </p:nvGrpSpPr>
        <p:grpSpPr>
          <a:xfrm>
            <a:off x="3011331" y="630705"/>
            <a:ext cx="3146641" cy="1897212"/>
            <a:chOff x="-176375" y="727254"/>
            <a:chExt cx="2400209" cy="18972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4D10A0-09EA-4BD0-9BBD-ECF536B7A59F}"/>
                </a:ext>
              </a:extLst>
            </p:cNvPr>
            <p:cNvSpPr/>
            <p:nvPr/>
          </p:nvSpPr>
          <p:spPr>
            <a:xfrm>
              <a:off x="-1" y="780233"/>
              <a:ext cx="2223835" cy="17038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D174AA-9C91-4D2E-A8E7-1E099B922D61}"/>
                </a:ext>
              </a:extLst>
            </p:cNvPr>
            <p:cNvSpPr txBox="1"/>
            <p:nvPr/>
          </p:nvSpPr>
          <p:spPr>
            <a:xfrm>
              <a:off x="463368" y="800511"/>
              <a:ext cx="914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>
                  <a:solidFill>
                    <a:srgbClr val="990033"/>
                  </a:solidFill>
                  <a:cs typeface="Arial" panose="020B0604020202020204" pitchFamily="34" charset="0"/>
                  <a:sym typeface="Webdings" panose="05030102010509060703" pitchFamily="18" charset="2"/>
                </a:rPr>
                <a:t></a:t>
              </a:r>
              <a:endParaRPr lang="en-GB" sz="8800" dirty="0">
                <a:solidFill>
                  <a:srgbClr val="99003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53FC0E-E372-4355-B405-906BC2555503}"/>
                </a:ext>
              </a:extLst>
            </p:cNvPr>
            <p:cNvSpPr txBox="1"/>
            <p:nvPr/>
          </p:nvSpPr>
          <p:spPr>
            <a:xfrm>
              <a:off x="567714" y="2003167"/>
              <a:ext cx="72003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990033"/>
                  </a:solidFill>
                  <a:cs typeface="Arial" panose="020B0604020202020204" pitchFamily="34" charset="0"/>
                </a:rPr>
                <a:t>Female</a:t>
              </a:r>
            </a:p>
            <a:p>
              <a:pPr algn="ctr"/>
              <a:r>
                <a:rPr lang="en-GB" sz="1100" dirty="0">
                  <a:solidFill>
                    <a:srgbClr val="990033"/>
                  </a:solidFill>
                  <a:cs typeface="Arial" panose="020B0604020202020204" pitchFamily="34" charset="0"/>
                </a:rPr>
                <a:t>36.4% (676)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D87415-EB79-446C-9676-3577ED5E49E9}"/>
                </a:ext>
              </a:extLst>
            </p:cNvPr>
            <p:cNvSpPr/>
            <p:nvPr/>
          </p:nvSpPr>
          <p:spPr>
            <a:xfrm>
              <a:off x="-39906" y="727254"/>
              <a:ext cx="1946264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en-GB" sz="1200" b="1" dirty="0">
                  <a:solidFill>
                    <a:schemeClr val="bg1"/>
                  </a:solidFill>
                </a:rPr>
                <a:t>Gender (n=1,859)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885F73-AB36-4848-83A0-C87B64026E62}"/>
                </a:ext>
              </a:extLst>
            </p:cNvPr>
            <p:cNvSpPr/>
            <p:nvPr/>
          </p:nvSpPr>
          <p:spPr>
            <a:xfrm>
              <a:off x="-176375" y="747228"/>
              <a:ext cx="920309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8800" dirty="0">
                  <a:solidFill>
                    <a:srgbClr val="990033"/>
                  </a:solidFill>
                  <a:cs typeface="Arial" panose="020B0604020202020204" pitchFamily="34" charset="0"/>
                  <a:sym typeface="Webdings" panose="05030102010509060703" pitchFamily="18" charset="2"/>
                </a:rPr>
                <a:t></a:t>
              </a:r>
              <a:endParaRPr lang="en-GB" sz="8800" dirty="0">
                <a:solidFill>
                  <a:srgbClr val="99003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B211E2-DC0C-4AFA-81B1-B5C13054408A}"/>
                </a:ext>
              </a:extLst>
            </p:cNvPr>
            <p:cNvSpPr txBox="1"/>
            <p:nvPr/>
          </p:nvSpPr>
          <p:spPr>
            <a:xfrm>
              <a:off x="-55430" y="1999120"/>
              <a:ext cx="7081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990033"/>
                  </a:solidFill>
                  <a:cs typeface="Arial" panose="020B0604020202020204" pitchFamily="34" charset="0"/>
                </a:rPr>
                <a:t>Male </a:t>
              </a:r>
            </a:p>
            <a:p>
              <a:pPr algn="ctr"/>
              <a:r>
                <a:rPr lang="en-GB" sz="1100" dirty="0">
                  <a:solidFill>
                    <a:srgbClr val="990033"/>
                  </a:solidFill>
                  <a:cs typeface="Arial" panose="020B0604020202020204" pitchFamily="34" charset="0"/>
                </a:rPr>
                <a:t>54.7% (1016)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703A99-7C88-4257-AD84-145EBEB4DBD4}"/>
                </a:ext>
              </a:extLst>
            </p:cNvPr>
            <p:cNvSpPr txBox="1"/>
            <p:nvPr/>
          </p:nvSpPr>
          <p:spPr>
            <a:xfrm>
              <a:off x="1151397" y="1077889"/>
              <a:ext cx="822953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cs typeface="Arial" panose="020B0604020202020204" pitchFamily="34" charset="0"/>
                </a:rPr>
                <a:t>8.3% (154) said prefer not to say (PNTS). Less than 1% said trans female, tans male, non-binary or they self- identify.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8B61EC-DED0-4990-B746-218769D8D5D6}"/>
              </a:ext>
            </a:extLst>
          </p:cNvPr>
          <p:cNvGrpSpPr/>
          <p:nvPr/>
        </p:nvGrpSpPr>
        <p:grpSpPr>
          <a:xfrm>
            <a:off x="5514879" y="627026"/>
            <a:ext cx="6168861" cy="1682487"/>
            <a:chOff x="-34214" y="870673"/>
            <a:chExt cx="6110382" cy="1682487"/>
          </a:xfrm>
          <a:solidFill>
            <a:srgbClr val="FFE1E8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5448C8-7505-46CC-8B1C-5F3E9866044B}"/>
                </a:ext>
              </a:extLst>
            </p:cNvPr>
            <p:cNvSpPr/>
            <p:nvPr/>
          </p:nvSpPr>
          <p:spPr>
            <a:xfrm>
              <a:off x="-34214" y="870673"/>
              <a:ext cx="5969218" cy="16824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3C9A81-8EEF-4EEC-8936-19F9B38F98DA}"/>
                </a:ext>
              </a:extLst>
            </p:cNvPr>
            <p:cNvSpPr/>
            <p:nvPr/>
          </p:nvSpPr>
          <p:spPr>
            <a:xfrm>
              <a:off x="362310" y="876766"/>
              <a:ext cx="5420474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en-GB" sz="1200" b="1" dirty="0">
                  <a:solidFill>
                    <a:schemeClr val="bg1"/>
                  </a:solidFill>
                </a:rPr>
                <a:t>Age (n=1,857)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3C30D7-E68E-485B-9A49-1D1149FC4CC0}"/>
                </a:ext>
              </a:extLst>
            </p:cNvPr>
            <p:cNvSpPr txBox="1"/>
            <p:nvPr/>
          </p:nvSpPr>
          <p:spPr>
            <a:xfrm>
              <a:off x="314473" y="2102298"/>
              <a:ext cx="627170" cy="27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cs typeface="Arial" panose="020B0604020202020204" pitchFamily="34" charset="0"/>
                </a:rPr>
                <a:t>16-18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A391C7-7F5A-400E-A0A1-570A0F61C3FC}"/>
                </a:ext>
              </a:extLst>
            </p:cNvPr>
            <p:cNvSpPr txBox="1"/>
            <p:nvPr/>
          </p:nvSpPr>
          <p:spPr>
            <a:xfrm>
              <a:off x="938024" y="2113443"/>
              <a:ext cx="6629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cs typeface="Arial" panose="020B0604020202020204" pitchFamily="34" charset="0"/>
                </a:rPr>
                <a:t>19-24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D88998-4606-4FCD-8091-690988859C80}"/>
                </a:ext>
              </a:extLst>
            </p:cNvPr>
            <p:cNvSpPr txBox="1"/>
            <p:nvPr/>
          </p:nvSpPr>
          <p:spPr>
            <a:xfrm>
              <a:off x="3980701" y="883726"/>
              <a:ext cx="2095467" cy="261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  <a:cs typeface="Arial" panose="020B0604020202020204" pitchFamily="34" charset="0"/>
                </a:rPr>
                <a:t>9.2% (1170) said PNTS. </a:t>
              </a:r>
            </a:p>
          </p:txBody>
        </p:sp>
      </p:grpSp>
      <p:grpSp>
        <p:nvGrpSpPr>
          <p:cNvPr id="29" name="Groep 392">
            <a:extLst>
              <a:ext uri="{FF2B5EF4-FFF2-40B4-BE49-F238E27FC236}">
                <a16:creationId xmlns:a16="http://schemas.microsoft.com/office/drawing/2014/main" id="{4DD1BA80-C48C-48C1-BA29-63484F808F31}"/>
              </a:ext>
            </a:extLst>
          </p:cNvPr>
          <p:cNvGrpSpPr>
            <a:grpSpLocks noChangeAspect="1"/>
          </p:cNvGrpSpPr>
          <p:nvPr/>
        </p:nvGrpSpPr>
        <p:grpSpPr>
          <a:xfrm>
            <a:off x="5915197" y="1101297"/>
            <a:ext cx="549175" cy="802036"/>
            <a:chOff x="1619672" y="1830958"/>
            <a:chExt cx="1008112" cy="2156314"/>
          </a:xfrm>
        </p:grpSpPr>
        <p:sp>
          <p:nvSpPr>
            <p:cNvPr id="30" name="Afgeronde rechthoek 393">
              <a:extLst>
                <a:ext uri="{FF2B5EF4-FFF2-40B4-BE49-F238E27FC236}">
                  <a16:creationId xmlns:a16="http://schemas.microsoft.com/office/drawing/2014/main" id="{1DD32FD3-860D-4677-8CC9-C4B6C9587ADE}"/>
                </a:ext>
              </a:extLst>
            </p:cNvPr>
            <p:cNvSpPr/>
            <p:nvPr/>
          </p:nvSpPr>
          <p:spPr>
            <a:xfrm>
              <a:off x="1619672" y="1938970"/>
              <a:ext cx="1008112" cy="108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1" name="Rechthoek 394">
              <a:extLst>
                <a:ext uri="{FF2B5EF4-FFF2-40B4-BE49-F238E27FC236}">
                  <a16:creationId xmlns:a16="http://schemas.microsoft.com/office/drawing/2014/main" id="{8CD6000F-B19E-4F31-9DB2-8A5B66B583A7}"/>
                </a:ext>
              </a:extLst>
            </p:cNvPr>
            <p:cNvSpPr/>
            <p:nvPr/>
          </p:nvSpPr>
          <p:spPr>
            <a:xfrm>
              <a:off x="1619672" y="2024844"/>
              <a:ext cx="1008112" cy="1836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2" name="Afgeronde rechthoek 395">
              <a:extLst>
                <a:ext uri="{FF2B5EF4-FFF2-40B4-BE49-F238E27FC236}">
                  <a16:creationId xmlns:a16="http://schemas.microsoft.com/office/drawing/2014/main" id="{8C8883C5-667E-41DC-AA07-3902BD49DA78}"/>
                </a:ext>
              </a:extLst>
            </p:cNvPr>
            <p:cNvSpPr/>
            <p:nvPr/>
          </p:nvSpPr>
          <p:spPr>
            <a:xfrm>
              <a:off x="1619672" y="3861048"/>
              <a:ext cx="1008112" cy="108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3" name="Afgeronde rechthoek 396">
              <a:extLst>
                <a:ext uri="{FF2B5EF4-FFF2-40B4-BE49-F238E27FC236}">
                  <a16:creationId xmlns:a16="http://schemas.microsoft.com/office/drawing/2014/main" id="{B29E0799-C655-4AAD-A68A-0BA12CB2F917}"/>
                </a:ext>
              </a:extLst>
            </p:cNvPr>
            <p:cNvSpPr/>
            <p:nvPr/>
          </p:nvSpPr>
          <p:spPr>
            <a:xfrm>
              <a:off x="1835696" y="1830958"/>
              <a:ext cx="576064" cy="108012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2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4" name="Rechthoek 397">
              <a:extLst>
                <a:ext uri="{FF2B5EF4-FFF2-40B4-BE49-F238E27FC236}">
                  <a16:creationId xmlns:a16="http://schemas.microsoft.com/office/drawing/2014/main" id="{EA651C84-2887-406F-B47F-A124A58251C6}"/>
                </a:ext>
              </a:extLst>
            </p:cNvPr>
            <p:cNvSpPr/>
            <p:nvPr/>
          </p:nvSpPr>
          <p:spPr>
            <a:xfrm>
              <a:off x="1619672" y="3771137"/>
              <a:ext cx="1008112" cy="96788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5" name="Ellipse 259">
              <a:extLst>
                <a:ext uri="{FF2B5EF4-FFF2-40B4-BE49-F238E27FC236}">
                  <a16:creationId xmlns:a16="http://schemas.microsoft.com/office/drawing/2014/main" id="{A7468D61-299F-4254-B7AB-8C1172F5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162" y="1938969"/>
              <a:ext cx="283493" cy="204830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1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6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00" b="1" noProof="1">
                <a:solidFill>
                  <a:srgbClr val="FFFFFF"/>
                </a:solidFill>
                <a:ea typeface="Verdana" panose="020B0604030504040204" pitchFamily="34" charset="0"/>
              </a:endParaRPr>
            </a:p>
          </p:txBody>
        </p:sp>
      </p:grpSp>
      <p:grpSp>
        <p:nvGrpSpPr>
          <p:cNvPr id="36" name="Groep 392">
            <a:extLst>
              <a:ext uri="{FF2B5EF4-FFF2-40B4-BE49-F238E27FC236}">
                <a16:creationId xmlns:a16="http://schemas.microsoft.com/office/drawing/2014/main" id="{98097547-CE05-4F78-BDAB-9242572CC954}"/>
              </a:ext>
            </a:extLst>
          </p:cNvPr>
          <p:cNvGrpSpPr>
            <a:grpSpLocks noChangeAspect="1"/>
          </p:cNvGrpSpPr>
          <p:nvPr/>
        </p:nvGrpSpPr>
        <p:grpSpPr>
          <a:xfrm>
            <a:off x="6557461" y="1098143"/>
            <a:ext cx="549175" cy="802036"/>
            <a:chOff x="1619672" y="1830958"/>
            <a:chExt cx="1008112" cy="2156314"/>
          </a:xfrm>
        </p:grpSpPr>
        <p:sp>
          <p:nvSpPr>
            <p:cNvPr id="37" name="Afgeronde rechthoek 393">
              <a:extLst>
                <a:ext uri="{FF2B5EF4-FFF2-40B4-BE49-F238E27FC236}">
                  <a16:creationId xmlns:a16="http://schemas.microsoft.com/office/drawing/2014/main" id="{118BFFE0-89FC-4486-A54B-86F4BA10E9B3}"/>
                </a:ext>
              </a:extLst>
            </p:cNvPr>
            <p:cNvSpPr/>
            <p:nvPr/>
          </p:nvSpPr>
          <p:spPr>
            <a:xfrm>
              <a:off x="1619672" y="1938970"/>
              <a:ext cx="1008112" cy="108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8" name="Rechthoek 394">
              <a:extLst>
                <a:ext uri="{FF2B5EF4-FFF2-40B4-BE49-F238E27FC236}">
                  <a16:creationId xmlns:a16="http://schemas.microsoft.com/office/drawing/2014/main" id="{73C9E086-DD29-46CF-93CE-F6099A1AA684}"/>
                </a:ext>
              </a:extLst>
            </p:cNvPr>
            <p:cNvSpPr/>
            <p:nvPr/>
          </p:nvSpPr>
          <p:spPr>
            <a:xfrm>
              <a:off x="1619672" y="2024844"/>
              <a:ext cx="1008112" cy="1836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9" name="Afgeronde rechthoek 395">
              <a:extLst>
                <a:ext uri="{FF2B5EF4-FFF2-40B4-BE49-F238E27FC236}">
                  <a16:creationId xmlns:a16="http://schemas.microsoft.com/office/drawing/2014/main" id="{2394AEDF-1089-4ED2-933F-4F29522D5449}"/>
                </a:ext>
              </a:extLst>
            </p:cNvPr>
            <p:cNvSpPr/>
            <p:nvPr/>
          </p:nvSpPr>
          <p:spPr>
            <a:xfrm>
              <a:off x="1619672" y="3861048"/>
              <a:ext cx="1008112" cy="108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0" name="Afgeronde rechthoek 396">
              <a:extLst>
                <a:ext uri="{FF2B5EF4-FFF2-40B4-BE49-F238E27FC236}">
                  <a16:creationId xmlns:a16="http://schemas.microsoft.com/office/drawing/2014/main" id="{F9C2E525-C1A3-4C17-A5BA-E631F4240DDD}"/>
                </a:ext>
              </a:extLst>
            </p:cNvPr>
            <p:cNvSpPr/>
            <p:nvPr/>
          </p:nvSpPr>
          <p:spPr>
            <a:xfrm>
              <a:off x="1835696" y="1830958"/>
              <a:ext cx="576064" cy="108012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2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1" name="Rechthoek 397">
              <a:extLst>
                <a:ext uri="{FF2B5EF4-FFF2-40B4-BE49-F238E27FC236}">
                  <a16:creationId xmlns:a16="http://schemas.microsoft.com/office/drawing/2014/main" id="{DFB49BD5-D696-4AF3-8BB8-FDE1B2261477}"/>
                </a:ext>
              </a:extLst>
            </p:cNvPr>
            <p:cNvSpPr/>
            <p:nvPr/>
          </p:nvSpPr>
          <p:spPr>
            <a:xfrm>
              <a:off x="1619672" y="3693701"/>
              <a:ext cx="1008112" cy="184884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2" name="Ellipse 259">
              <a:extLst>
                <a:ext uri="{FF2B5EF4-FFF2-40B4-BE49-F238E27FC236}">
                  <a16:creationId xmlns:a16="http://schemas.microsoft.com/office/drawing/2014/main" id="{47E27929-42C0-421B-A534-4D5B9237E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162" y="1938969"/>
              <a:ext cx="283493" cy="204830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1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6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00" b="1" noProof="1">
                <a:solidFill>
                  <a:srgbClr val="FFFFFF"/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44" name="Afgeronde rechthoek 393">
            <a:extLst>
              <a:ext uri="{FF2B5EF4-FFF2-40B4-BE49-F238E27FC236}">
                <a16:creationId xmlns:a16="http://schemas.microsoft.com/office/drawing/2014/main" id="{D6CC86CB-18A2-429E-B4FB-28A70504CF1B}"/>
              </a:ext>
            </a:extLst>
          </p:cNvPr>
          <p:cNvSpPr/>
          <p:nvPr/>
        </p:nvSpPr>
        <p:spPr>
          <a:xfrm>
            <a:off x="7226767" y="1137133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45" name="Rechthoek 394">
            <a:extLst>
              <a:ext uri="{FF2B5EF4-FFF2-40B4-BE49-F238E27FC236}">
                <a16:creationId xmlns:a16="http://schemas.microsoft.com/office/drawing/2014/main" id="{7A50C573-6225-485C-8481-FB25CC538918}"/>
              </a:ext>
            </a:extLst>
          </p:cNvPr>
          <p:cNvSpPr/>
          <p:nvPr/>
        </p:nvSpPr>
        <p:spPr>
          <a:xfrm>
            <a:off x="7226767" y="1169073"/>
            <a:ext cx="549175" cy="682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46" name="Afgeronde rechthoek 395">
            <a:extLst>
              <a:ext uri="{FF2B5EF4-FFF2-40B4-BE49-F238E27FC236}">
                <a16:creationId xmlns:a16="http://schemas.microsoft.com/office/drawing/2014/main" id="{30D77566-1864-46F6-BF96-65D70BD9C038}"/>
              </a:ext>
            </a:extLst>
          </p:cNvPr>
          <p:cNvSpPr/>
          <p:nvPr/>
        </p:nvSpPr>
        <p:spPr>
          <a:xfrm>
            <a:off x="7226767" y="1852045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47" name="Afgeronde rechthoek 396">
            <a:extLst>
              <a:ext uri="{FF2B5EF4-FFF2-40B4-BE49-F238E27FC236}">
                <a16:creationId xmlns:a16="http://schemas.microsoft.com/office/drawing/2014/main" id="{69053B51-AAE8-4B50-ACA1-13FCD15258E1}"/>
              </a:ext>
            </a:extLst>
          </p:cNvPr>
          <p:cNvSpPr/>
          <p:nvPr/>
        </p:nvSpPr>
        <p:spPr>
          <a:xfrm>
            <a:off x="7344447" y="1096958"/>
            <a:ext cx="313814" cy="4017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24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48" name="Rechthoek 397">
            <a:extLst>
              <a:ext uri="{FF2B5EF4-FFF2-40B4-BE49-F238E27FC236}">
                <a16:creationId xmlns:a16="http://schemas.microsoft.com/office/drawing/2014/main" id="{A14A8D58-4842-463D-BAFE-66440056589B}"/>
              </a:ext>
            </a:extLst>
          </p:cNvPr>
          <p:cNvSpPr/>
          <p:nvPr/>
        </p:nvSpPr>
        <p:spPr>
          <a:xfrm>
            <a:off x="7226767" y="1735482"/>
            <a:ext cx="549175" cy="123086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49" name="Ellipse 259">
            <a:extLst>
              <a:ext uri="{FF2B5EF4-FFF2-40B4-BE49-F238E27FC236}">
                <a16:creationId xmlns:a16="http://schemas.microsoft.com/office/drawing/2014/main" id="{FD4EA089-89DA-4FCA-9E01-696AAAE43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323" y="1137132"/>
            <a:ext cx="154434" cy="761862"/>
          </a:xfrm>
          <a:prstGeom prst="rect">
            <a:avLst/>
          </a:prstGeom>
          <a:gradFill rotWithShape="1">
            <a:gsLst>
              <a:gs pos="0">
                <a:srgbClr val="FFFFFF">
                  <a:alpha val="51000"/>
                </a:srgbClr>
              </a:gs>
              <a:gs pos="100000">
                <a:srgbClr val="8EB4E3">
                  <a:alpha val="0"/>
                </a:srgbClr>
              </a:gs>
            </a:gsLst>
            <a:lin ang="60000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000" b="1" noProof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51" name="Afgeronde rechthoek 393">
            <a:extLst>
              <a:ext uri="{FF2B5EF4-FFF2-40B4-BE49-F238E27FC236}">
                <a16:creationId xmlns:a16="http://schemas.microsoft.com/office/drawing/2014/main" id="{1789C331-0A38-4F90-9BEF-1C353FDF65E8}"/>
              </a:ext>
            </a:extLst>
          </p:cNvPr>
          <p:cNvSpPr/>
          <p:nvPr/>
        </p:nvSpPr>
        <p:spPr>
          <a:xfrm>
            <a:off x="7899797" y="1132738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52" name="Rechthoek 394">
            <a:extLst>
              <a:ext uri="{FF2B5EF4-FFF2-40B4-BE49-F238E27FC236}">
                <a16:creationId xmlns:a16="http://schemas.microsoft.com/office/drawing/2014/main" id="{F0B6EFD5-07A4-423A-97E4-5CF2630CA86B}"/>
              </a:ext>
            </a:extLst>
          </p:cNvPr>
          <p:cNvSpPr/>
          <p:nvPr/>
        </p:nvSpPr>
        <p:spPr>
          <a:xfrm>
            <a:off x="7899797" y="1164678"/>
            <a:ext cx="549175" cy="682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53" name="Afgeronde rechthoek 395">
            <a:extLst>
              <a:ext uri="{FF2B5EF4-FFF2-40B4-BE49-F238E27FC236}">
                <a16:creationId xmlns:a16="http://schemas.microsoft.com/office/drawing/2014/main" id="{9CF42A52-39E4-4ED6-AB13-86597E798F3A}"/>
              </a:ext>
            </a:extLst>
          </p:cNvPr>
          <p:cNvSpPr/>
          <p:nvPr/>
        </p:nvSpPr>
        <p:spPr>
          <a:xfrm>
            <a:off x="7899797" y="1847650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54" name="Afgeronde rechthoek 396">
            <a:extLst>
              <a:ext uri="{FF2B5EF4-FFF2-40B4-BE49-F238E27FC236}">
                <a16:creationId xmlns:a16="http://schemas.microsoft.com/office/drawing/2014/main" id="{BD4980D8-0645-4CCD-B1E5-EB9ABB256705}"/>
              </a:ext>
            </a:extLst>
          </p:cNvPr>
          <p:cNvSpPr/>
          <p:nvPr/>
        </p:nvSpPr>
        <p:spPr>
          <a:xfrm>
            <a:off x="8017477" y="1092563"/>
            <a:ext cx="313814" cy="4017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24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55" name="Rechthoek 397">
            <a:extLst>
              <a:ext uri="{FF2B5EF4-FFF2-40B4-BE49-F238E27FC236}">
                <a16:creationId xmlns:a16="http://schemas.microsoft.com/office/drawing/2014/main" id="{81037488-0103-4ACB-A0C1-016A79AAD52C}"/>
              </a:ext>
            </a:extLst>
          </p:cNvPr>
          <p:cNvSpPr/>
          <p:nvPr/>
        </p:nvSpPr>
        <p:spPr>
          <a:xfrm>
            <a:off x="7899517" y="1619142"/>
            <a:ext cx="549175" cy="26161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56" name="Ellipse 259">
            <a:extLst>
              <a:ext uri="{FF2B5EF4-FFF2-40B4-BE49-F238E27FC236}">
                <a16:creationId xmlns:a16="http://schemas.microsoft.com/office/drawing/2014/main" id="{D7B24195-43AF-4541-A16C-06C9A8689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353" y="1132737"/>
            <a:ext cx="154434" cy="761862"/>
          </a:xfrm>
          <a:prstGeom prst="rect">
            <a:avLst/>
          </a:prstGeom>
          <a:gradFill rotWithShape="1">
            <a:gsLst>
              <a:gs pos="0">
                <a:srgbClr val="FFFFFF">
                  <a:alpha val="51000"/>
                </a:srgbClr>
              </a:gs>
              <a:gs pos="100000">
                <a:srgbClr val="8EB4E3">
                  <a:alpha val="0"/>
                </a:srgbClr>
              </a:gs>
            </a:gsLst>
            <a:lin ang="60000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000" b="1" noProof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7C404C-8C97-4962-9D26-3CA2324ECFEB}"/>
              </a:ext>
            </a:extLst>
          </p:cNvPr>
          <p:cNvSpPr/>
          <p:nvPr/>
        </p:nvSpPr>
        <p:spPr>
          <a:xfrm>
            <a:off x="5899884" y="1277911"/>
            <a:ext cx="588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a typeface="Verdana" panose="020B0604030504040204" pitchFamily="34" charset="0"/>
                <a:cs typeface="Arial" panose="020B0604020202020204" pitchFamily="34" charset="0"/>
              </a:rPr>
              <a:t>0.1%</a:t>
            </a:r>
          </a:p>
          <a:p>
            <a:pPr algn="ctr"/>
            <a:r>
              <a:rPr lang="en-US" sz="1100" b="1" dirty="0">
                <a:ea typeface="Verdana" panose="020B060403050404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ECF6814-56B2-46DD-B78C-C1DAF6C9587B}"/>
              </a:ext>
            </a:extLst>
          </p:cNvPr>
          <p:cNvSpPr/>
          <p:nvPr/>
        </p:nvSpPr>
        <p:spPr>
          <a:xfrm>
            <a:off x="6537922" y="1277320"/>
            <a:ext cx="588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a typeface="Verdana" panose="020B0604030504040204" pitchFamily="34" charset="0"/>
                <a:cs typeface="Arial" panose="020B0604020202020204" pitchFamily="34" charset="0"/>
              </a:rPr>
              <a:t>0.7%</a:t>
            </a:r>
          </a:p>
          <a:p>
            <a:pPr algn="ctr"/>
            <a:r>
              <a:rPr lang="en-US" sz="1100" b="1" dirty="0">
                <a:ea typeface="Verdana" panose="020B0604030504040204" pitchFamily="34" charset="0"/>
                <a:cs typeface="Arial" panose="020B0604020202020204" pitchFamily="34" charset="0"/>
              </a:rPr>
              <a:t>(13)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729111-5D14-4D0B-A33B-EDB144B30645}"/>
              </a:ext>
            </a:extLst>
          </p:cNvPr>
          <p:cNvSpPr/>
          <p:nvPr/>
        </p:nvSpPr>
        <p:spPr>
          <a:xfrm>
            <a:off x="7209881" y="1271063"/>
            <a:ext cx="588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a typeface="Verdana" panose="020B0604030504040204" pitchFamily="34" charset="0"/>
                <a:cs typeface="Arial" panose="020B0604020202020204" pitchFamily="34" charset="0"/>
              </a:rPr>
              <a:t>4.7%</a:t>
            </a:r>
          </a:p>
          <a:p>
            <a:pPr algn="ctr"/>
            <a:r>
              <a:rPr lang="en-US" sz="1100" b="1" dirty="0">
                <a:ea typeface="Verdana" panose="020B0604030504040204" pitchFamily="34" charset="0"/>
                <a:cs typeface="Arial" panose="020B0604020202020204" pitchFamily="34" charset="0"/>
              </a:rPr>
              <a:t>(87)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2BADA0-BF64-4938-B374-38B779E4172D}"/>
              </a:ext>
            </a:extLst>
          </p:cNvPr>
          <p:cNvSpPr txBox="1"/>
          <p:nvPr/>
        </p:nvSpPr>
        <p:spPr>
          <a:xfrm>
            <a:off x="7187225" y="1869599"/>
            <a:ext cx="66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Arial" panose="020B0604020202020204" pitchFamily="34" charset="0"/>
              </a:rPr>
              <a:t>25-34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4DB21A-06D0-4250-8EBA-30B9E08D7E9C}"/>
              </a:ext>
            </a:extLst>
          </p:cNvPr>
          <p:cNvSpPr txBox="1"/>
          <p:nvPr/>
        </p:nvSpPr>
        <p:spPr>
          <a:xfrm>
            <a:off x="7842650" y="1868190"/>
            <a:ext cx="6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35-44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0817332-64DA-4AF0-AE58-58527FABC882}"/>
              </a:ext>
            </a:extLst>
          </p:cNvPr>
          <p:cNvSpPr/>
          <p:nvPr/>
        </p:nvSpPr>
        <p:spPr>
          <a:xfrm>
            <a:off x="7902488" y="1230128"/>
            <a:ext cx="588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a typeface="Verdana" panose="020B0604030504040204" pitchFamily="34" charset="0"/>
                <a:cs typeface="Arial" panose="020B0604020202020204" pitchFamily="34" charset="0"/>
              </a:rPr>
              <a:t>8.9%</a:t>
            </a:r>
          </a:p>
          <a:p>
            <a:pPr algn="ctr"/>
            <a:r>
              <a:rPr lang="en-US" sz="1100" b="1" dirty="0">
                <a:ea typeface="Verdana" panose="020B0604030504040204" pitchFamily="34" charset="0"/>
                <a:cs typeface="Arial" panose="020B0604020202020204" pitchFamily="34" charset="0"/>
              </a:rPr>
              <a:t>(165)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0A6E01-8F14-428D-9AEA-58E29D8C277E}"/>
              </a:ext>
            </a:extLst>
          </p:cNvPr>
          <p:cNvGrpSpPr/>
          <p:nvPr/>
        </p:nvGrpSpPr>
        <p:grpSpPr>
          <a:xfrm>
            <a:off x="10090175" y="2439983"/>
            <a:ext cx="2032541" cy="1662215"/>
            <a:chOff x="-660925" y="780233"/>
            <a:chExt cx="2398286" cy="1662215"/>
          </a:xfrm>
          <a:solidFill>
            <a:srgbClr val="FFE1E8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2BFFFBF-75BA-4C89-B606-7FAE8EC0F6A8}"/>
                </a:ext>
              </a:extLst>
            </p:cNvPr>
            <p:cNvSpPr/>
            <p:nvPr/>
          </p:nvSpPr>
          <p:spPr>
            <a:xfrm>
              <a:off x="-112452" y="780233"/>
              <a:ext cx="1849813" cy="16622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94870BA-C303-408E-944C-742DCF09308A}"/>
                </a:ext>
              </a:extLst>
            </p:cNvPr>
            <p:cNvSpPr/>
            <p:nvPr/>
          </p:nvSpPr>
          <p:spPr>
            <a:xfrm>
              <a:off x="-660925" y="785744"/>
              <a:ext cx="191151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en-GB" sz="1200" b="1" dirty="0">
                  <a:solidFill>
                    <a:schemeClr val="bg1"/>
                  </a:solidFill>
                </a:rPr>
                <a:t>Disability (n=1,856)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EC64A3B-8961-43AE-BFC4-1C3DAA9CD4D5}"/>
                </a:ext>
              </a:extLst>
            </p:cNvPr>
            <p:cNvSpPr txBox="1"/>
            <p:nvPr/>
          </p:nvSpPr>
          <p:spPr>
            <a:xfrm>
              <a:off x="-620542" y="2130680"/>
              <a:ext cx="190320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cs typeface="Arial" panose="020B0604020202020204" pitchFamily="34" charset="0"/>
                </a:rPr>
                <a:t>11.4% (211) said PNTS.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533DEA6-F772-475A-BB0A-3F41238E4578}"/>
              </a:ext>
            </a:extLst>
          </p:cNvPr>
          <p:cNvGrpSpPr/>
          <p:nvPr/>
        </p:nvGrpSpPr>
        <p:grpSpPr>
          <a:xfrm>
            <a:off x="9343953" y="4226245"/>
            <a:ext cx="1968944" cy="2499916"/>
            <a:chOff x="0" y="900358"/>
            <a:chExt cx="1737360" cy="2664155"/>
          </a:xfrm>
          <a:solidFill>
            <a:srgbClr val="FFE1E8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90BA59F-CAB2-41F9-B327-3DF3A10EB761}"/>
                </a:ext>
              </a:extLst>
            </p:cNvPr>
            <p:cNvSpPr/>
            <p:nvPr/>
          </p:nvSpPr>
          <p:spPr>
            <a:xfrm>
              <a:off x="0" y="900358"/>
              <a:ext cx="1737360" cy="266415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9DEA8B2-780C-4CBC-BBB1-6F71F066D769}"/>
                </a:ext>
              </a:extLst>
            </p:cNvPr>
            <p:cNvSpPr/>
            <p:nvPr/>
          </p:nvSpPr>
          <p:spPr>
            <a:xfrm>
              <a:off x="0" y="911035"/>
              <a:ext cx="1737360" cy="2951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en-GB" sz="1200" b="1" dirty="0">
                  <a:solidFill>
                    <a:schemeClr val="bg1"/>
                  </a:solidFill>
                </a:rPr>
                <a:t>Sexuality (n=1,787)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56D5E06-DBE4-4593-ACFE-A2E52710BCD4}"/>
                </a:ext>
              </a:extLst>
            </p:cNvPr>
            <p:cNvSpPr txBox="1"/>
            <p:nvPr/>
          </p:nvSpPr>
          <p:spPr>
            <a:xfrm>
              <a:off x="160342" y="2888107"/>
              <a:ext cx="1379094" cy="27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cs typeface="Arial" panose="020B0604020202020204" pitchFamily="34" charset="0"/>
                </a:rPr>
                <a:t>15.1% (270) said PNTS.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0043400-0C65-4463-B8F6-CA0E38573790}"/>
              </a:ext>
            </a:extLst>
          </p:cNvPr>
          <p:cNvGrpSpPr/>
          <p:nvPr/>
        </p:nvGrpSpPr>
        <p:grpSpPr>
          <a:xfrm>
            <a:off x="6673051" y="2446163"/>
            <a:ext cx="3368796" cy="1639978"/>
            <a:chOff x="-34214" y="870673"/>
            <a:chExt cx="3368796" cy="163997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705357B-9259-4FF1-BBCA-2926A4D422B0}"/>
                </a:ext>
              </a:extLst>
            </p:cNvPr>
            <p:cNvSpPr/>
            <p:nvPr/>
          </p:nvSpPr>
          <p:spPr>
            <a:xfrm>
              <a:off x="-34214" y="870673"/>
              <a:ext cx="3368796" cy="16399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2811A7D-B69B-4D81-9942-B22C4FDAC09F}"/>
                </a:ext>
              </a:extLst>
            </p:cNvPr>
            <p:cNvSpPr/>
            <p:nvPr/>
          </p:nvSpPr>
          <p:spPr>
            <a:xfrm>
              <a:off x="-34214" y="876766"/>
              <a:ext cx="3368796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en-GB" sz="1200" b="1" dirty="0">
                  <a:solidFill>
                    <a:schemeClr val="bg1"/>
                  </a:solidFill>
                </a:rPr>
                <a:t>Ethnicity (n=1,637)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BEDE71E-5736-45A9-AD8F-D49B16EC70D5}"/>
              </a:ext>
            </a:extLst>
          </p:cNvPr>
          <p:cNvSpPr/>
          <p:nvPr/>
        </p:nvSpPr>
        <p:spPr>
          <a:xfrm>
            <a:off x="7187224" y="4261873"/>
            <a:ext cx="1826043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200" b="1" dirty="0">
                <a:solidFill>
                  <a:schemeClr val="bg1"/>
                </a:solidFill>
              </a:rPr>
              <a:t>Religion (n=1,646)</a:t>
            </a:r>
          </a:p>
        </p:txBody>
      </p:sp>
      <p:sp>
        <p:nvSpPr>
          <p:cNvPr id="78" name="Rond diagonale hoek rechthoek 344">
            <a:extLst>
              <a:ext uri="{FF2B5EF4-FFF2-40B4-BE49-F238E27FC236}">
                <a16:creationId xmlns:a16="http://schemas.microsoft.com/office/drawing/2014/main" id="{C989435A-9AC7-4237-B71F-09BCE0F92A2C}"/>
              </a:ext>
            </a:extLst>
          </p:cNvPr>
          <p:cNvSpPr>
            <a:spLocks noChangeAspect="1"/>
          </p:cNvSpPr>
          <p:nvPr/>
        </p:nvSpPr>
        <p:spPr>
          <a:xfrm>
            <a:off x="10939548" y="2784060"/>
            <a:ext cx="604052" cy="414970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22.7% </a:t>
            </a:r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(422)</a:t>
            </a: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nd diagonale hoek rechthoek 344">
            <a:extLst>
              <a:ext uri="{FF2B5EF4-FFF2-40B4-BE49-F238E27FC236}">
                <a16:creationId xmlns:a16="http://schemas.microsoft.com/office/drawing/2014/main" id="{B165AB58-FB10-4309-B960-FCC00D58FF90}"/>
              </a:ext>
            </a:extLst>
          </p:cNvPr>
          <p:cNvSpPr>
            <a:spLocks noChangeAspect="1"/>
          </p:cNvSpPr>
          <p:nvPr/>
        </p:nvSpPr>
        <p:spPr>
          <a:xfrm>
            <a:off x="10937173" y="3331131"/>
            <a:ext cx="604052" cy="421143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65.9%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(1223)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D0797A-51F6-42F1-B223-370B8F1D2A08}"/>
              </a:ext>
            </a:extLst>
          </p:cNvPr>
          <p:cNvSpPr txBox="1"/>
          <p:nvPr/>
        </p:nvSpPr>
        <p:spPr>
          <a:xfrm>
            <a:off x="9192409" y="4597250"/>
            <a:ext cx="1253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Heterosexual</a:t>
            </a:r>
            <a:endParaRPr lang="en-GB" sz="1050" b="1" dirty="0"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3A9F0BB-500B-4B4C-94AE-8A0D9416FB06}"/>
              </a:ext>
            </a:extLst>
          </p:cNvPr>
          <p:cNvSpPr txBox="1"/>
          <p:nvPr/>
        </p:nvSpPr>
        <p:spPr>
          <a:xfrm>
            <a:off x="9224140" y="4956860"/>
            <a:ext cx="1048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Gay / Lesbian</a:t>
            </a:r>
            <a:endParaRPr lang="en-GB" sz="1050" b="1" dirty="0"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CF0C9B-2338-40C2-AE0C-4C22A4692FF8}"/>
              </a:ext>
            </a:extLst>
          </p:cNvPr>
          <p:cNvSpPr txBox="1"/>
          <p:nvPr/>
        </p:nvSpPr>
        <p:spPr>
          <a:xfrm>
            <a:off x="9358192" y="5337578"/>
            <a:ext cx="946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Bisexual</a:t>
            </a:r>
            <a:endParaRPr lang="en-GB" sz="1050" b="1" dirty="0"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207F768-6440-4C33-A935-15BEADBFFF22}"/>
              </a:ext>
            </a:extLst>
          </p:cNvPr>
          <p:cNvSpPr txBox="1"/>
          <p:nvPr/>
        </p:nvSpPr>
        <p:spPr>
          <a:xfrm>
            <a:off x="7130525" y="6113809"/>
            <a:ext cx="1886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cs typeface="Arial" panose="020B0604020202020204" pitchFamily="34" charset="0"/>
              </a:rPr>
              <a:t>11.7% (193) said PNTS and 2.1% (35) said another religion.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1029EE-C9C5-4E24-A73F-67E0DD50E939}"/>
              </a:ext>
            </a:extLst>
          </p:cNvPr>
          <p:cNvSpPr txBox="1"/>
          <p:nvPr/>
        </p:nvSpPr>
        <p:spPr>
          <a:xfrm>
            <a:off x="6727551" y="3719757"/>
            <a:ext cx="3308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cs typeface="Arial" panose="020B0604020202020204" pitchFamily="34" charset="0"/>
              </a:rPr>
              <a:t>8.0% (131) said PNTS, 0.2% (3) said ‘other’ ethnicity.</a:t>
            </a:r>
          </a:p>
        </p:txBody>
      </p:sp>
      <p:sp>
        <p:nvSpPr>
          <p:cNvPr id="85" name="Rond diagonale hoek rechthoek 344">
            <a:extLst>
              <a:ext uri="{FF2B5EF4-FFF2-40B4-BE49-F238E27FC236}">
                <a16:creationId xmlns:a16="http://schemas.microsoft.com/office/drawing/2014/main" id="{54F3C908-56E6-4C58-BD2F-A7E876820BD4}"/>
              </a:ext>
            </a:extLst>
          </p:cNvPr>
          <p:cNvSpPr>
            <a:spLocks noChangeAspect="1"/>
          </p:cNvSpPr>
          <p:nvPr/>
        </p:nvSpPr>
        <p:spPr>
          <a:xfrm>
            <a:off x="6712282" y="2779387"/>
            <a:ext cx="588592" cy="916324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White British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83.5%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(1,367)</a:t>
            </a: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nd diagonale hoek rechthoek 344">
            <a:extLst>
              <a:ext uri="{FF2B5EF4-FFF2-40B4-BE49-F238E27FC236}">
                <a16:creationId xmlns:a16="http://schemas.microsoft.com/office/drawing/2014/main" id="{10C32788-A24D-4B7E-B425-1FF005F3179C}"/>
              </a:ext>
            </a:extLst>
          </p:cNvPr>
          <p:cNvSpPr>
            <a:spLocks noChangeAspect="1"/>
          </p:cNvSpPr>
          <p:nvPr/>
        </p:nvSpPr>
        <p:spPr>
          <a:xfrm>
            <a:off x="7378397" y="2778940"/>
            <a:ext cx="543758" cy="926934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White Other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4.1%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(67)</a:t>
            </a: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nd diagonale hoek rechthoek 344">
            <a:extLst>
              <a:ext uri="{FF2B5EF4-FFF2-40B4-BE49-F238E27FC236}">
                <a16:creationId xmlns:a16="http://schemas.microsoft.com/office/drawing/2014/main" id="{8F00E42B-0DBC-40BD-8222-1542C7D305A1}"/>
              </a:ext>
            </a:extLst>
          </p:cNvPr>
          <p:cNvSpPr>
            <a:spLocks noChangeAspect="1"/>
          </p:cNvSpPr>
          <p:nvPr/>
        </p:nvSpPr>
        <p:spPr>
          <a:xfrm>
            <a:off x="8017159" y="2778940"/>
            <a:ext cx="594079" cy="926934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Mixed </a:t>
            </a:r>
            <a:r>
              <a:rPr lang="en-US" sz="9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Ethnicity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1.3%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(21)</a:t>
            </a: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ond diagonale hoek rechthoek 344">
            <a:extLst>
              <a:ext uri="{FF2B5EF4-FFF2-40B4-BE49-F238E27FC236}">
                <a16:creationId xmlns:a16="http://schemas.microsoft.com/office/drawing/2014/main" id="{276654AC-9995-4190-9EBF-1A8F9184CDD3}"/>
              </a:ext>
            </a:extLst>
          </p:cNvPr>
          <p:cNvSpPr>
            <a:spLocks noChangeAspect="1"/>
          </p:cNvSpPr>
          <p:nvPr/>
        </p:nvSpPr>
        <p:spPr>
          <a:xfrm>
            <a:off x="8694385" y="2778940"/>
            <a:ext cx="594079" cy="926934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Black  </a:t>
            </a:r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Back-ground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0.5%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(9)</a:t>
            </a: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nd diagonale hoek rechthoek 344">
            <a:extLst>
              <a:ext uri="{FF2B5EF4-FFF2-40B4-BE49-F238E27FC236}">
                <a16:creationId xmlns:a16="http://schemas.microsoft.com/office/drawing/2014/main" id="{84908EC5-0073-460C-A360-8857EAA7FD25}"/>
              </a:ext>
            </a:extLst>
          </p:cNvPr>
          <p:cNvSpPr>
            <a:spLocks noChangeAspect="1"/>
          </p:cNvSpPr>
          <p:nvPr/>
        </p:nvSpPr>
        <p:spPr>
          <a:xfrm>
            <a:off x="9383187" y="2778940"/>
            <a:ext cx="594079" cy="926934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Asian  </a:t>
            </a:r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Back-ground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1.4%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(23)</a:t>
            </a: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4D1C22-0ECF-4F89-87D4-77DA3190EF82}"/>
              </a:ext>
            </a:extLst>
          </p:cNvPr>
          <p:cNvSpPr txBox="1"/>
          <p:nvPr/>
        </p:nvSpPr>
        <p:spPr>
          <a:xfrm>
            <a:off x="26470" y="564685"/>
            <a:ext cx="315771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Verdana" panose="020B0604030504040204" pitchFamily="34" charset="0"/>
              </a:rPr>
              <a:t>2,219 people participated in the Council Tax Consultation. </a:t>
            </a:r>
            <a:r>
              <a:rPr lang="en-GB" sz="1100" dirty="0">
                <a:ea typeface="Verdana" panose="020B0604030504040204" pitchFamily="34" charset="0"/>
              </a:rPr>
              <a:t>(1751 participated last year, so there has been a 26.7% increase) </a:t>
            </a:r>
          </a:p>
          <a:p>
            <a:endParaRPr lang="en-GB" sz="1200" b="1" dirty="0">
              <a:ea typeface="Verdana" panose="020B0604030504040204" pitchFamily="34" charset="0"/>
            </a:endParaRPr>
          </a:p>
          <a:p>
            <a:r>
              <a:rPr lang="en-GB" sz="1100" dirty="0">
                <a:ea typeface="Verdana" panose="020B0604030504040204" pitchFamily="34" charset="0"/>
              </a:rPr>
              <a:t>Questions were not compulsory, so not everyone answered every question.</a:t>
            </a:r>
          </a:p>
          <a:p>
            <a:endParaRPr lang="en-GB" sz="1100" dirty="0">
              <a:ea typeface="Verdana" panose="020B0604030504040204" pitchFamily="34" charset="0"/>
            </a:endParaRPr>
          </a:p>
          <a:p>
            <a:r>
              <a:rPr lang="en-GB" sz="1100" dirty="0">
                <a:ea typeface="Verdana" panose="020B0604030504040204" pitchFamily="34" charset="0"/>
              </a:rPr>
              <a:t>1,864 completed the final question, giving a dropout rate of 16.0%</a:t>
            </a:r>
          </a:p>
        </p:txBody>
      </p:sp>
      <p:sp>
        <p:nvSpPr>
          <p:cNvPr id="92" name="Afgeronde rechthoek 393">
            <a:extLst>
              <a:ext uri="{FF2B5EF4-FFF2-40B4-BE49-F238E27FC236}">
                <a16:creationId xmlns:a16="http://schemas.microsoft.com/office/drawing/2014/main" id="{69C29818-53CD-4746-98F1-44BE345DD5BF}"/>
              </a:ext>
            </a:extLst>
          </p:cNvPr>
          <p:cNvSpPr/>
          <p:nvPr/>
        </p:nvSpPr>
        <p:spPr>
          <a:xfrm>
            <a:off x="8537405" y="1131920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93" name="Rechthoek 394">
            <a:extLst>
              <a:ext uri="{FF2B5EF4-FFF2-40B4-BE49-F238E27FC236}">
                <a16:creationId xmlns:a16="http://schemas.microsoft.com/office/drawing/2014/main" id="{933395CF-B126-4876-AA9A-37E99C8B2C22}"/>
              </a:ext>
            </a:extLst>
          </p:cNvPr>
          <p:cNvSpPr/>
          <p:nvPr/>
        </p:nvSpPr>
        <p:spPr>
          <a:xfrm>
            <a:off x="8537405" y="1163860"/>
            <a:ext cx="549175" cy="682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94" name="Afgeronde rechthoek 395">
            <a:extLst>
              <a:ext uri="{FF2B5EF4-FFF2-40B4-BE49-F238E27FC236}">
                <a16:creationId xmlns:a16="http://schemas.microsoft.com/office/drawing/2014/main" id="{FF8F315D-6EFB-401B-B870-8638C66D67D1}"/>
              </a:ext>
            </a:extLst>
          </p:cNvPr>
          <p:cNvSpPr/>
          <p:nvPr/>
        </p:nvSpPr>
        <p:spPr>
          <a:xfrm>
            <a:off x="8537405" y="1846832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95" name="Afgeronde rechthoek 396">
            <a:extLst>
              <a:ext uri="{FF2B5EF4-FFF2-40B4-BE49-F238E27FC236}">
                <a16:creationId xmlns:a16="http://schemas.microsoft.com/office/drawing/2014/main" id="{90A9219E-5742-4D2B-B190-8D3EBA3BD833}"/>
              </a:ext>
            </a:extLst>
          </p:cNvPr>
          <p:cNvSpPr/>
          <p:nvPr/>
        </p:nvSpPr>
        <p:spPr>
          <a:xfrm>
            <a:off x="8655085" y="1091745"/>
            <a:ext cx="313814" cy="4017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24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96" name="Rechthoek 397">
            <a:extLst>
              <a:ext uri="{FF2B5EF4-FFF2-40B4-BE49-F238E27FC236}">
                <a16:creationId xmlns:a16="http://schemas.microsoft.com/office/drawing/2014/main" id="{580B010A-6442-4170-A13D-77B77D666B28}"/>
              </a:ext>
            </a:extLst>
          </p:cNvPr>
          <p:cNvSpPr/>
          <p:nvPr/>
        </p:nvSpPr>
        <p:spPr>
          <a:xfrm>
            <a:off x="8537405" y="1534635"/>
            <a:ext cx="549175" cy="318719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97" name="Ellipse 259">
            <a:extLst>
              <a:ext uri="{FF2B5EF4-FFF2-40B4-BE49-F238E27FC236}">
                <a16:creationId xmlns:a16="http://schemas.microsoft.com/office/drawing/2014/main" id="{678B0A6E-5D53-4FC7-80F2-D5E00CD5B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961" y="1131919"/>
            <a:ext cx="154434" cy="761862"/>
          </a:xfrm>
          <a:prstGeom prst="rect">
            <a:avLst/>
          </a:prstGeom>
          <a:gradFill rotWithShape="1">
            <a:gsLst>
              <a:gs pos="0">
                <a:srgbClr val="FFFFFF">
                  <a:alpha val="51000"/>
                </a:srgbClr>
              </a:gs>
              <a:gs pos="100000">
                <a:srgbClr val="8EB4E3">
                  <a:alpha val="0"/>
                </a:srgbClr>
              </a:gs>
            </a:gsLst>
            <a:lin ang="60000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000" b="1" noProof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grpSp>
        <p:nvGrpSpPr>
          <p:cNvPr id="98" name="Groep 392">
            <a:extLst>
              <a:ext uri="{FF2B5EF4-FFF2-40B4-BE49-F238E27FC236}">
                <a16:creationId xmlns:a16="http://schemas.microsoft.com/office/drawing/2014/main" id="{124DBBC2-4EE7-4049-B0F6-43F6AC0A2DA6}"/>
              </a:ext>
            </a:extLst>
          </p:cNvPr>
          <p:cNvGrpSpPr>
            <a:grpSpLocks noChangeAspect="1"/>
          </p:cNvGrpSpPr>
          <p:nvPr/>
        </p:nvGrpSpPr>
        <p:grpSpPr>
          <a:xfrm>
            <a:off x="9184559" y="1101297"/>
            <a:ext cx="549175" cy="802036"/>
            <a:chOff x="1619672" y="1830958"/>
            <a:chExt cx="1008112" cy="2156314"/>
          </a:xfrm>
        </p:grpSpPr>
        <p:sp>
          <p:nvSpPr>
            <p:cNvPr id="99" name="Afgeronde rechthoek 393">
              <a:extLst>
                <a:ext uri="{FF2B5EF4-FFF2-40B4-BE49-F238E27FC236}">
                  <a16:creationId xmlns:a16="http://schemas.microsoft.com/office/drawing/2014/main" id="{D51517E9-36B2-4D56-A045-C468B10289D8}"/>
                </a:ext>
              </a:extLst>
            </p:cNvPr>
            <p:cNvSpPr/>
            <p:nvPr/>
          </p:nvSpPr>
          <p:spPr>
            <a:xfrm>
              <a:off x="1619672" y="1938970"/>
              <a:ext cx="1008112" cy="108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0" name="Rechthoek 394">
              <a:extLst>
                <a:ext uri="{FF2B5EF4-FFF2-40B4-BE49-F238E27FC236}">
                  <a16:creationId xmlns:a16="http://schemas.microsoft.com/office/drawing/2014/main" id="{6BB77435-8C51-412E-B6CE-28F3651D8C7D}"/>
                </a:ext>
              </a:extLst>
            </p:cNvPr>
            <p:cNvSpPr/>
            <p:nvPr/>
          </p:nvSpPr>
          <p:spPr>
            <a:xfrm>
              <a:off x="1619672" y="2024844"/>
              <a:ext cx="1008112" cy="1836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1" name="Afgeronde rechthoek 395">
              <a:extLst>
                <a:ext uri="{FF2B5EF4-FFF2-40B4-BE49-F238E27FC236}">
                  <a16:creationId xmlns:a16="http://schemas.microsoft.com/office/drawing/2014/main" id="{D52EC565-36A2-4963-A52E-A72094207759}"/>
                </a:ext>
              </a:extLst>
            </p:cNvPr>
            <p:cNvSpPr/>
            <p:nvPr/>
          </p:nvSpPr>
          <p:spPr>
            <a:xfrm>
              <a:off x="1619672" y="3861048"/>
              <a:ext cx="1008112" cy="108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2" name="Afgeronde rechthoek 396">
              <a:extLst>
                <a:ext uri="{FF2B5EF4-FFF2-40B4-BE49-F238E27FC236}">
                  <a16:creationId xmlns:a16="http://schemas.microsoft.com/office/drawing/2014/main" id="{AB6F887E-AAA0-420F-8A78-4638584E8C6C}"/>
                </a:ext>
              </a:extLst>
            </p:cNvPr>
            <p:cNvSpPr/>
            <p:nvPr/>
          </p:nvSpPr>
          <p:spPr>
            <a:xfrm>
              <a:off x="1835696" y="1830958"/>
              <a:ext cx="576064" cy="108012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2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3" name="Rechthoek 397">
              <a:extLst>
                <a:ext uri="{FF2B5EF4-FFF2-40B4-BE49-F238E27FC236}">
                  <a16:creationId xmlns:a16="http://schemas.microsoft.com/office/drawing/2014/main" id="{AC461078-A714-4559-8510-6A549DD9E49B}"/>
                </a:ext>
              </a:extLst>
            </p:cNvPr>
            <p:cNvSpPr/>
            <p:nvPr/>
          </p:nvSpPr>
          <p:spPr>
            <a:xfrm>
              <a:off x="1619672" y="2500232"/>
              <a:ext cx="1008112" cy="137835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4" name="Ellipse 259">
              <a:extLst>
                <a:ext uri="{FF2B5EF4-FFF2-40B4-BE49-F238E27FC236}">
                  <a16:creationId xmlns:a16="http://schemas.microsoft.com/office/drawing/2014/main" id="{54B02920-37F0-45FA-80D0-C7BD468B8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162" y="1938969"/>
              <a:ext cx="283493" cy="204830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1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6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00" b="1" noProof="1">
                <a:solidFill>
                  <a:srgbClr val="FFFFFF"/>
                </a:solidFill>
                <a:ea typeface="Verdana" panose="020B0604030504040204" pitchFamily="34" charset="0"/>
              </a:endParaRPr>
            </a:p>
          </p:txBody>
        </p:sp>
      </p:grpSp>
      <p:grpSp>
        <p:nvGrpSpPr>
          <p:cNvPr id="105" name="Groep 392">
            <a:extLst>
              <a:ext uri="{FF2B5EF4-FFF2-40B4-BE49-F238E27FC236}">
                <a16:creationId xmlns:a16="http://schemas.microsoft.com/office/drawing/2014/main" id="{4F54849B-3119-4E27-A98B-72B275BDEB65}"/>
              </a:ext>
            </a:extLst>
          </p:cNvPr>
          <p:cNvGrpSpPr>
            <a:grpSpLocks noChangeAspect="1"/>
          </p:cNvGrpSpPr>
          <p:nvPr/>
        </p:nvGrpSpPr>
        <p:grpSpPr>
          <a:xfrm>
            <a:off x="9833946" y="1092506"/>
            <a:ext cx="549175" cy="802036"/>
            <a:chOff x="1619672" y="1830958"/>
            <a:chExt cx="1008112" cy="2156314"/>
          </a:xfrm>
        </p:grpSpPr>
        <p:sp>
          <p:nvSpPr>
            <p:cNvPr id="106" name="Afgeronde rechthoek 393">
              <a:extLst>
                <a:ext uri="{FF2B5EF4-FFF2-40B4-BE49-F238E27FC236}">
                  <a16:creationId xmlns:a16="http://schemas.microsoft.com/office/drawing/2014/main" id="{F85CF289-BAB6-434B-AE48-3B28D5000324}"/>
                </a:ext>
              </a:extLst>
            </p:cNvPr>
            <p:cNvSpPr/>
            <p:nvPr/>
          </p:nvSpPr>
          <p:spPr>
            <a:xfrm>
              <a:off x="1619672" y="1938970"/>
              <a:ext cx="1008112" cy="108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7" name="Rechthoek 394">
              <a:extLst>
                <a:ext uri="{FF2B5EF4-FFF2-40B4-BE49-F238E27FC236}">
                  <a16:creationId xmlns:a16="http://schemas.microsoft.com/office/drawing/2014/main" id="{E3C87100-0F75-41C5-B3D5-5638AA95BE97}"/>
                </a:ext>
              </a:extLst>
            </p:cNvPr>
            <p:cNvSpPr/>
            <p:nvPr/>
          </p:nvSpPr>
          <p:spPr>
            <a:xfrm>
              <a:off x="1619672" y="2024844"/>
              <a:ext cx="1008112" cy="1836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8" name="Afgeronde rechthoek 395">
              <a:extLst>
                <a:ext uri="{FF2B5EF4-FFF2-40B4-BE49-F238E27FC236}">
                  <a16:creationId xmlns:a16="http://schemas.microsoft.com/office/drawing/2014/main" id="{2708A666-5646-4CB7-BCAB-571BEC5AD80F}"/>
                </a:ext>
              </a:extLst>
            </p:cNvPr>
            <p:cNvSpPr/>
            <p:nvPr/>
          </p:nvSpPr>
          <p:spPr>
            <a:xfrm>
              <a:off x="1619672" y="3861048"/>
              <a:ext cx="1008112" cy="1080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9" name="Afgeronde rechthoek 396">
              <a:extLst>
                <a:ext uri="{FF2B5EF4-FFF2-40B4-BE49-F238E27FC236}">
                  <a16:creationId xmlns:a16="http://schemas.microsoft.com/office/drawing/2014/main" id="{9B4B06D2-14BE-4181-8A5B-FC396D8C6DC8}"/>
                </a:ext>
              </a:extLst>
            </p:cNvPr>
            <p:cNvSpPr/>
            <p:nvPr/>
          </p:nvSpPr>
          <p:spPr>
            <a:xfrm>
              <a:off x="1835696" y="1830958"/>
              <a:ext cx="576064" cy="108012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2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10" name="Rechthoek 397">
              <a:extLst>
                <a:ext uri="{FF2B5EF4-FFF2-40B4-BE49-F238E27FC236}">
                  <a16:creationId xmlns:a16="http://schemas.microsoft.com/office/drawing/2014/main" id="{A95FDD3E-205E-4493-B8A6-2E4962A71477}"/>
                </a:ext>
              </a:extLst>
            </p:cNvPr>
            <p:cNvSpPr/>
            <p:nvPr/>
          </p:nvSpPr>
          <p:spPr>
            <a:xfrm>
              <a:off x="1619672" y="2414470"/>
              <a:ext cx="1008112" cy="1464117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11" name="Ellipse 259">
              <a:extLst>
                <a:ext uri="{FF2B5EF4-FFF2-40B4-BE49-F238E27FC236}">
                  <a16:creationId xmlns:a16="http://schemas.microsoft.com/office/drawing/2014/main" id="{217FD3E1-7E1E-4918-A392-82CFF840C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162" y="1938969"/>
              <a:ext cx="283493" cy="204830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1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6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00" b="1" noProof="1">
                <a:solidFill>
                  <a:srgbClr val="FFFFFF"/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6060A97-424A-4509-B498-373513D0F214}"/>
              </a:ext>
            </a:extLst>
          </p:cNvPr>
          <p:cNvSpPr txBox="1"/>
          <p:nvPr/>
        </p:nvSpPr>
        <p:spPr>
          <a:xfrm>
            <a:off x="8482292" y="1878243"/>
            <a:ext cx="6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45-54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B4549C7-3DFF-45F4-AB73-D59DA4BF0E71}"/>
              </a:ext>
            </a:extLst>
          </p:cNvPr>
          <p:cNvSpPr txBox="1"/>
          <p:nvPr/>
        </p:nvSpPr>
        <p:spPr>
          <a:xfrm>
            <a:off x="9129556" y="1867643"/>
            <a:ext cx="6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55-64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C9F7F7E-799D-465D-95BC-F70C908D5070}"/>
              </a:ext>
            </a:extLst>
          </p:cNvPr>
          <p:cNvSpPr txBox="1"/>
          <p:nvPr/>
        </p:nvSpPr>
        <p:spPr>
          <a:xfrm>
            <a:off x="9776710" y="1858568"/>
            <a:ext cx="6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65-74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B4169D4-DA9A-45C7-954C-39F367C2BB75}"/>
              </a:ext>
            </a:extLst>
          </p:cNvPr>
          <p:cNvSpPr txBox="1"/>
          <p:nvPr/>
        </p:nvSpPr>
        <p:spPr>
          <a:xfrm>
            <a:off x="10424533" y="1869077"/>
            <a:ext cx="6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75-84</a:t>
            </a:r>
          </a:p>
        </p:txBody>
      </p:sp>
      <p:sp>
        <p:nvSpPr>
          <p:cNvPr id="117" name="Afgeronde rechthoek 393">
            <a:extLst>
              <a:ext uri="{FF2B5EF4-FFF2-40B4-BE49-F238E27FC236}">
                <a16:creationId xmlns:a16="http://schemas.microsoft.com/office/drawing/2014/main" id="{353B06AB-C3DF-450E-AF32-9FB4CFD92704}"/>
              </a:ext>
            </a:extLst>
          </p:cNvPr>
          <p:cNvSpPr/>
          <p:nvPr/>
        </p:nvSpPr>
        <p:spPr>
          <a:xfrm>
            <a:off x="10481387" y="1140853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118" name="Rechthoek 394">
            <a:extLst>
              <a:ext uri="{FF2B5EF4-FFF2-40B4-BE49-F238E27FC236}">
                <a16:creationId xmlns:a16="http://schemas.microsoft.com/office/drawing/2014/main" id="{511C822B-C215-4752-8536-67B29A2A6365}"/>
              </a:ext>
            </a:extLst>
          </p:cNvPr>
          <p:cNvSpPr/>
          <p:nvPr/>
        </p:nvSpPr>
        <p:spPr>
          <a:xfrm>
            <a:off x="10481387" y="1172793"/>
            <a:ext cx="549175" cy="682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119" name="Afgeronde rechthoek 395">
            <a:extLst>
              <a:ext uri="{FF2B5EF4-FFF2-40B4-BE49-F238E27FC236}">
                <a16:creationId xmlns:a16="http://schemas.microsoft.com/office/drawing/2014/main" id="{DA2E6106-49C5-4C75-8498-88801D928DA3}"/>
              </a:ext>
            </a:extLst>
          </p:cNvPr>
          <p:cNvSpPr/>
          <p:nvPr/>
        </p:nvSpPr>
        <p:spPr>
          <a:xfrm>
            <a:off x="10481387" y="1855765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120" name="Afgeronde rechthoek 396">
            <a:extLst>
              <a:ext uri="{FF2B5EF4-FFF2-40B4-BE49-F238E27FC236}">
                <a16:creationId xmlns:a16="http://schemas.microsoft.com/office/drawing/2014/main" id="{29DD6E60-5F9D-48EE-9091-D1E09E7281FF}"/>
              </a:ext>
            </a:extLst>
          </p:cNvPr>
          <p:cNvSpPr/>
          <p:nvPr/>
        </p:nvSpPr>
        <p:spPr>
          <a:xfrm>
            <a:off x="10599067" y="1100678"/>
            <a:ext cx="313814" cy="4017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24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121" name="Rechthoek 397">
            <a:extLst>
              <a:ext uri="{FF2B5EF4-FFF2-40B4-BE49-F238E27FC236}">
                <a16:creationId xmlns:a16="http://schemas.microsoft.com/office/drawing/2014/main" id="{FDD6F336-0405-4004-B767-0A077651152B}"/>
              </a:ext>
            </a:extLst>
          </p:cNvPr>
          <p:cNvSpPr/>
          <p:nvPr/>
        </p:nvSpPr>
        <p:spPr>
          <a:xfrm>
            <a:off x="10481387" y="1446792"/>
            <a:ext cx="549175" cy="4154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122" name="Ellipse 259">
            <a:extLst>
              <a:ext uri="{FF2B5EF4-FFF2-40B4-BE49-F238E27FC236}">
                <a16:creationId xmlns:a16="http://schemas.microsoft.com/office/drawing/2014/main" id="{05E78977-859B-4935-A1F8-13642D1A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9943" y="1140852"/>
            <a:ext cx="154434" cy="761862"/>
          </a:xfrm>
          <a:prstGeom prst="rect">
            <a:avLst/>
          </a:prstGeom>
          <a:gradFill rotWithShape="1">
            <a:gsLst>
              <a:gs pos="0">
                <a:srgbClr val="FFFFFF">
                  <a:alpha val="51000"/>
                </a:srgbClr>
              </a:gs>
              <a:gs pos="100000">
                <a:srgbClr val="8EB4E3">
                  <a:alpha val="0"/>
                </a:srgbClr>
              </a:gs>
            </a:gsLst>
            <a:lin ang="60000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000" b="1" noProof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F5E34A6-408E-4765-B578-D8D86519ABA7}"/>
              </a:ext>
            </a:extLst>
          </p:cNvPr>
          <p:cNvSpPr/>
          <p:nvPr/>
        </p:nvSpPr>
        <p:spPr>
          <a:xfrm>
            <a:off x="8524145" y="1478550"/>
            <a:ext cx="586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12.3%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(229)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D3DEAF1-E8B1-4DEE-9436-922DDD1DFB6C}"/>
              </a:ext>
            </a:extLst>
          </p:cNvPr>
          <p:cNvSpPr/>
          <p:nvPr/>
        </p:nvSpPr>
        <p:spPr>
          <a:xfrm>
            <a:off x="9180433" y="1399911"/>
            <a:ext cx="588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20.2%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(376)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3E667A3-5906-437E-B45E-56CBF4D2B733}"/>
              </a:ext>
            </a:extLst>
          </p:cNvPr>
          <p:cNvSpPr/>
          <p:nvPr/>
        </p:nvSpPr>
        <p:spPr>
          <a:xfrm>
            <a:off x="9831647" y="1408634"/>
            <a:ext cx="588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25.9%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(481)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796CF70-10EF-4830-929A-DEE8B41AE199}"/>
              </a:ext>
            </a:extLst>
          </p:cNvPr>
          <p:cNvSpPr/>
          <p:nvPr/>
        </p:nvSpPr>
        <p:spPr>
          <a:xfrm>
            <a:off x="10455240" y="1408633"/>
            <a:ext cx="5882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15.8%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(293)</a:t>
            </a:r>
          </a:p>
        </p:txBody>
      </p:sp>
      <p:sp>
        <p:nvSpPr>
          <p:cNvPr id="127" name="Rond diagonale hoek rechthoek 344">
            <a:extLst>
              <a:ext uri="{FF2B5EF4-FFF2-40B4-BE49-F238E27FC236}">
                <a16:creationId xmlns:a16="http://schemas.microsoft.com/office/drawing/2014/main" id="{7E694982-6D92-4549-A316-1B876BF42163}"/>
              </a:ext>
            </a:extLst>
          </p:cNvPr>
          <p:cNvSpPr>
            <a:spLocks noChangeAspect="1"/>
          </p:cNvSpPr>
          <p:nvPr/>
        </p:nvSpPr>
        <p:spPr>
          <a:xfrm>
            <a:off x="10265868" y="4566583"/>
            <a:ext cx="870657" cy="297838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E8A7982-F021-4858-8D28-320B9342CDF4}"/>
              </a:ext>
            </a:extLst>
          </p:cNvPr>
          <p:cNvSpPr/>
          <p:nvPr/>
        </p:nvSpPr>
        <p:spPr>
          <a:xfrm>
            <a:off x="10160238" y="4573999"/>
            <a:ext cx="1086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81.0% </a:t>
            </a:r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(1447)</a:t>
            </a:r>
          </a:p>
        </p:txBody>
      </p:sp>
      <p:sp>
        <p:nvSpPr>
          <p:cNvPr id="129" name="Rond diagonale hoek rechthoek 344">
            <a:extLst>
              <a:ext uri="{FF2B5EF4-FFF2-40B4-BE49-F238E27FC236}">
                <a16:creationId xmlns:a16="http://schemas.microsoft.com/office/drawing/2014/main" id="{4C14EC93-24F1-46B9-BA37-779D3E444806}"/>
              </a:ext>
            </a:extLst>
          </p:cNvPr>
          <p:cNvSpPr>
            <a:spLocks noChangeAspect="1"/>
          </p:cNvSpPr>
          <p:nvPr/>
        </p:nvSpPr>
        <p:spPr>
          <a:xfrm>
            <a:off x="10272517" y="4936883"/>
            <a:ext cx="807945" cy="297838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ond diagonale hoek rechthoek 344">
            <a:extLst>
              <a:ext uri="{FF2B5EF4-FFF2-40B4-BE49-F238E27FC236}">
                <a16:creationId xmlns:a16="http://schemas.microsoft.com/office/drawing/2014/main" id="{5E779DF0-C502-459D-A8C0-A24D3E5CA423}"/>
              </a:ext>
            </a:extLst>
          </p:cNvPr>
          <p:cNvSpPr>
            <a:spLocks noChangeAspect="1"/>
          </p:cNvSpPr>
          <p:nvPr/>
        </p:nvSpPr>
        <p:spPr>
          <a:xfrm>
            <a:off x="10253964" y="5681387"/>
            <a:ext cx="826498" cy="297838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ond diagonale hoek rechthoek 344">
            <a:extLst>
              <a:ext uri="{FF2B5EF4-FFF2-40B4-BE49-F238E27FC236}">
                <a16:creationId xmlns:a16="http://schemas.microsoft.com/office/drawing/2014/main" id="{BE283D10-3A1B-4C71-A340-EB2BEA0EC7C4}"/>
              </a:ext>
            </a:extLst>
          </p:cNvPr>
          <p:cNvSpPr>
            <a:spLocks noChangeAspect="1"/>
          </p:cNvSpPr>
          <p:nvPr/>
        </p:nvSpPr>
        <p:spPr>
          <a:xfrm>
            <a:off x="10272517" y="5315778"/>
            <a:ext cx="807945" cy="297838"/>
          </a:xfrm>
          <a:prstGeom prst="round2DiagRect">
            <a:avLst>
              <a:gd name="adj1" fmla="val 21958"/>
              <a:gd name="adj2" fmla="val 0"/>
            </a:avLst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406CCB9-82F5-4EB9-9038-6026477BF2A9}"/>
              </a:ext>
            </a:extLst>
          </p:cNvPr>
          <p:cNvSpPr/>
          <p:nvPr/>
        </p:nvSpPr>
        <p:spPr>
          <a:xfrm>
            <a:off x="10114725" y="4968616"/>
            <a:ext cx="1086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2.1% </a:t>
            </a:r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(37)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081D623-7033-4113-AA77-16A12032AF0C}"/>
              </a:ext>
            </a:extLst>
          </p:cNvPr>
          <p:cNvSpPr txBox="1"/>
          <p:nvPr/>
        </p:nvSpPr>
        <p:spPr>
          <a:xfrm>
            <a:off x="9274265" y="5623139"/>
            <a:ext cx="106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Other sexual orientation</a:t>
            </a:r>
            <a:endParaRPr lang="en-GB" sz="1050" b="1" dirty="0">
              <a:cs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242A224-B016-40C9-9EDA-1E92C97F70D2}"/>
              </a:ext>
            </a:extLst>
          </p:cNvPr>
          <p:cNvSpPr/>
          <p:nvPr/>
        </p:nvSpPr>
        <p:spPr>
          <a:xfrm>
            <a:off x="10114725" y="5322189"/>
            <a:ext cx="1086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1.3% </a:t>
            </a:r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(24)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DD7570C-BFF4-4539-B84D-7CDA6E0B54F8}"/>
              </a:ext>
            </a:extLst>
          </p:cNvPr>
          <p:cNvSpPr/>
          <p:nvPr/>
        </p:nvSpPr>
        <p:spPr>
          <a:xfrm>
            <a:off x="10133704" y="5696837"/>
            <a:ext cx="1086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0.5% </a:t>
            </a:r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(35)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DA05CDD-6795-423D-8EFD-959C0B0B2083}"/>
              </a:ext>
            </a:extLst>
          </p:cNvPr>
          <p:cNvSpPr txBox="1"/>
          <p:nvPr/>
        </p:nvSpPr>
        <p:spPr>
          <a:xfrm>
            <a:off x="10232735" y="2894282"/>
            <a:ext cx="791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Disability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1F126EC-6100-4702-8910-D8D7F9E97A1C}"/>
              </a:ext>
            </a:extLst>
          </p:cNvPr>
          <p:cNvSpPr txBox="1"/>
          <p:nvPr/>
        </p:nvSpPr>
        <p:spPr>
          <a:xfrm>
            <a:off x="10235549" y="3325790"/>
            <a:ext cx="79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GB" sz="1100" b="1" dirty="0">
                <a:cs typeface="Arial" panose="020B0604020202020204" pitchFamily="34" charset="0"/>
              </a:rPr>
              <a:t>Disability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BF2FA12-C4CB-4DB5-867B-ECE59C09F847}"/>
              </a:ext>
            </a:extLst>
          </p:cNvPr>
          <p:cNvSpPr/>
          <p:nvPr/>
        </p:nvSpPr>
        <p:spPr>
          <a:xfrm>
            <a:off x="5139983" y="5020294"/>
            <a:ext cx="1669623" cy="6001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100" b="1" dirty="0">
                <a:solidFill>
                  <a:schemeClr val="bg1"/>
                </a:solidFill>
              </a:rPr>
              <a:t>Are you completing this survey as (n=1972)</a:t>
            </a:r>
          </a:p>
        </p:txBody>
      </p:sp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7036B2C8-1940-4401-8BBA-63B47C785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94064"/>
              </p:ext>
            </p:extLst>
          </p:nvPr>
        </p:nvGraphicFramePr>
        <p:xfrm>
          <a:off x="5165583" y="5655688"/>
          <a:ext cx="1886635" cy="1133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893">
                  <a:extLst>
                    <a:ext uri="{9D8B030D-6E8A-4147-A177-3AD203B41FA5}">
                      <a16:colId xmlns:a16="http://schemas.microsoft.com/office/drawing/2014/main" val="987962573"/>
                    </a:ext>
                  </a:extLst>
                </a:gridCol>
                <a:gridCol w="902742">
                  <a:extLst>
                    <a:ext uri="{9D8B030D-6E8A-4147-A177-3AD203B41FA5}">
                      <a16:colId xmlns:a16="http://schemas.microsoft.com/office/drawing/2014/main" val="4013751936"/>
                    </a:ext>
                  </a:extLst>
                </a:gridCol>
              </a:tblGrid>
              <a:tr h="21878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An individual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100" u="none" strike="noStrike" dirty="0">
                          <a:effectLst/>
                        </a:rPr>
                        <a:t>98.3% (1,939)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781526"/>
                  </a:ext>
                </a:extLst>
              </a:tr>
              <a:tr h="40588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A public sector organisation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100" u="none" strike="noStrike" dirty="0">
                          <a:effectLst/>
                        </a:rPr>
                        <a:t>1.5% (29)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887065"/>
                  </a:ext>
                </a:extLst>
              </a:tr>
              <a:tr h="40588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A private sector organisation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 (4)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690312"/>
                  </a:ext>
                </a:extLst>
              </a:tr>
            </a:tbl>
          </a:graphicData>
        </a:graphic>
      </p:graphicFrame>
      <p:sp>
        <p:nvSpPr>
          <p:cNvPr id="152" name="Rectangle 151">
            <a:extLst>
              <a:ext uri="{FF2B5EF4-FFF2-40B4-BE49-F238E27FC236}">
                <a16:creationId xmlns:a16="http://schemas.microsoft.com/office/drawing/2014/main" id="{23CAA5FC-1610-4D86-A89E-0FD8ACD9DD90}"/>
              </a:ext>
            </a:extLst>
          </p:cNvPr>
          <p:cNvSpPr/>
          <p:nvPr/>
        </p:nvSpPr>
        <p:spPr>
          <a:xfrm>
            <a:off x="3261927" y="5012577"/>
            <a:ext cx="1669599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100" b="1" dirty="0">
                <a:solidFill>
                  <a:schemeClr val="bg1"/>
                </a:solidFill>
              </a:rPr>
              <a:t>During the last 12 months have you been a victim of crime? (n=1,859)</a:t>
            </a:r>
          </a:p>
        </p:txBody>
      </p:sp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65C372B9-3126-4F64-AD3E-0E7CA1EB0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83331"/>
              </p:ext>
            </p:extLst>
          </p:nvPr>
        </p:nvGraphicFramePr>
        <p:xfrm>
          <a:off x="3274472" y="5872082"/>
          <a:ext cx="1751630" cy="883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410">
                  <a:extLst>
                    <a:ext uri="{9D8B030D-6E8A-4147-A177-3AD203B41FA5}">
                      <a16:colId xmlns:a16="http://schemas.microsoft.com/office/drawing/2014/main" val="1685882911"/>
                    </a:ext>
                  </a:extLst>
                </a:gridCol>
                <a:gridCol w="1046220">
                  <a:extLst>
                    <a:ext uri="{9D8B030D-6E8A-4147-A177-3AD203B41FA5}">
                      <a16:colId xmlns:a16="http://schemas.microsoft.com/office/drawing/2014/main" val="226286558"/>
                    </a:ext>
                  </a:extLst>
                </a:gridCol>
              </a:tblGrid>
              <a:tr h="2709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No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77.2% (1,436)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86704"/>
                  </a:ext>
                </a:extLst>
              </a:tr>
              <a:tr h="2709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Yes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13.4% (250)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60213"/>
                  </a:ext>
                </a:extLst>
              </a:tr>
              <a:tr h="2950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Prefer not to say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9.3% (173)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174920"/>
                  </a:ext>
                </a:extLst>
              </a:tr>
            </a:tbl>
          </a:graphicData>
        </a:graphic>
      </p:graphicFrame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98998E0-6A9C-4FAE-89BB-2C0072AB9545}"/>
              </a:ext>
            </a:extLst>
          </p:cNvPr>
          <p:cNvGrpSpPr/>
          <p:nvPr/>
        </p:nvGrpSpPr>
        <p:grpSpPr>
          <a:xfrm>
            <a:off x="79657" y="5016502"/>
            <a:ext cx="3226940" cy="1907969"/>
            <a:chOff x="-34214" y="631624"/>
            <a:chExt cx="3368796" cy="3428751"/>
          </a:xfrm>
          <a:solidFill>
            <a:srgbClr val="FFE1E8"/>
          </a:solidFill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57DCDD3-9D5F-46F6-8010-F334D9E03652}"/>
                </a:ext>
              </a:extLst>
            </p:cNvPr>
            <p:cNvSpPr/>
            <p:nvPr/>
          </p:nvSpPr>
          <p:spPr>
            <a:xfrm>
              <a:off x="-34214" y="870671"/>
              <a:ext cx="3368796" cy="31897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F495E69-1A1A-40A3-A526-BCAA8A18D56C}"/>
                </a:ext>
              </a:extLst>
            </p:cNvPr>
            <p:cNvSpPr/>
            <p:nvPr/>
          </p:nvSpPr>
          <p:spPr>
            <a:xfrm>
              <a:off x="-34214" y="631624"/>
              <a:ext cx="3128738" cy="109980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en-GB" sz="1100" u="none" strike="noStrike" dirty="0">
                  <a:solidFill>
                    <a:schemeClr val="bg1"/>
                  </a:solidFill>
                  <a:effectLst/>
                </a:rPr>
                <a:t>Do you work for Northamptonshire Police, PFCC or Northamptonshire Fire and Rescue Service?</a:t>
              </a:r>
              <a:r>
                <a:rPr lang="en-GB" sz="1100" b="1" dirty="0">
                  <a:solidFill>
                    <a:schemeClr val="bg1"/>
                  </a:solidFill>
                </a:rPr>
                <a:t> (n=1,864)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20CCC102-E693-4095-B52C-417AD42CE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20679"/>
              </p:ext>
            </p:extLst>
          </p:nvPr>
        </p:nvGraphicFramePr>
        <p:xfrm>
          <a:off x="119011" y="5674437"/>
          <a:ext cx="3015980" cy="1047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377">
                  <a:extLst>
                    <a:ext uri="{9D8B030D-6E8A-4147-A177-3AD203B41FA5}">
                      <a16:colId xmlns:a16="http://schemas.microsoft.com/office/drawing/2014/main" val="2466085193"/>
                    </a:ext>
                  </a:extLst>
                </a:gridCol>
                <a:gridCol w="947603">
                  <a:extLst>
                    <a:ext uri="{9D8B030D-6E8A-4147-A177-3AD203B41FA5}">
                      <a16:colId xmlns:a16="http://schemas.microsoft.com/office/drawing/2014/main" val="3516039654"/>
                    </a:ext>
                  </a:extLst>
                </a:gridCol>
              </a:tblGrid>
              <a:tr h="20943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No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88.9% (1,658)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36368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Northamptonshire Police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2.2% (41)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298351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</a:rPr>
                        <a:t>Northamptonshire Fire and Rescue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 (18)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186107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</a:rPr>
                        <a:t>Northamptonshire PFCC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0.5% (9)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657770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</a:rPr>
                        <a:t>Prefer not to say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 (138)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39227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0520E530-55D5-473B-B076-77081A8B5AC4}"/>
              </a:ext>
            </a:extLst>
          </p:cNvPr>
          <p:cNvSpPr/>
          <p:nvPr/>
        </p:nvSpPr>
        <p:spPr>
          <a:xfrm>
            <a:off x="1445906" y="2483978"/>
            <a:ext cx="3153088" cy="2795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200" b="1" dirty="0">
                <a:solidFill>
                  <a:schemeClr val="bg1"/>
                </a:solidFill>
              </a:rPr>
              <a:t>Location of Participants (n=1,875)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BE295DC-4AB5-489A-B11B-7B6EBEE0274D}"/>
              </a:ext>
            </a:extLst>
          </p:cNvPr>
          <p:cNvSpPr txBox="1"/>
          <p:nvPr/>
        </p:nvSpPr>
        <p:spPr>
          <a:xfrm>
            <a:off x="4598994" y="2483978"/>
            <a:ext cx="1802082" cy="6001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cs typeface="Arial" panose="020B0604020202020204" pitchFamily="34" charset="0"/>
              </a:rPr>
              <a:t>0.3% (6) said they do not live in Northamptonshire and 4% (70) said PNTS. </a:t>
            </a:r>
          </a:p>
        </p:txBody>
      </p:sp>
      <p:sp>
        <p:nvSpPr>
          <p:cNvPr id="25" name="Afgeronde rechthoek 393">
            <a:extLst>
              <a:ext uri="{FF2B5EF4-FFF2-40B4-BE49-F238E27FC236}">
                <a16:creationId xmlns:a16="http://schemas.microsoft.com/office/drawing/2014/main" id="{2D394E47-4896-2E9A-0294-A3512161617A}"/>
              </a:ext>
            </a:extLst>
          </p:cNvPr>
          <p:cNvSpPr/>
          <p:nvPr/>
        </p:nvSpPr>
        <p:spPr>
          <a:xfrm>
            <a:off x="11109923" y="1134698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26" name="Rechthoek 394">
            <a:extLst>
              <a:ext uri="{FF2B5EF4-FFF2-40B4-BE49-F238E27FC236}">
                <a16:creationId xmlns:a16="http://schemas.microsoft.com/office/drawing/2014/main" id="{F448D00A-6645-250B-3C81-5FD7CF08C04C}"/>
              </a:ext>
            </a:extLst>
          </p:cNvPr>
          <p:cNvSpPr/>
          <p:nvPr/>
        </p:nvSpPr>
        <p:spPr>
          <a:xfrm>
            <a:off x="11109923" y="1166638"/>
            <a:ext cx="549175" cy="682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27" name="Afgeronde rechthoek 395">
            <a:extLst>
              <a:ext uri="{FF2B5EF4-FFF2-40B4-BE49-F238E27FC236}">
                <a16:creationId xmlns:a16="http://schemas.microsoft.com/office/drawing/2014/main" id="{7A73236D-0813-0476-B9F2-1B2118600B36}"/>
              </a:ext>
            </a:extLst>
          </p:cNvPr>
          <p:cNvSpPr/>
          <p:nvPr/>
        </p:nvSpPr>
        <p:spPr>
          <a:xfrm>
            <a:off x="11109923" y="1849610"/>
            <a:ext cx="549175" cy="40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28" name="Afgeronde rechthoek 396">
            <a:extLst>
              <a:ext uri="{FF2B5EF4-FFF2-40B4-BE49-F238E27FC236}">
                <a16:creationId xmlns:a16="http://schemas.microsoft.com/office/drawing/2014/main" id="{A1E75C9B-C8F3-BCB1-E28A-36E180585265}"/>
              </a:ext>
            </a:extLst>
          </p:cNvPr>
          <p:cNvSpPr/>
          <p:nvPr/>
        </p:nvSpPr>
        <p:spPr>
          <a:xfrm>
            <a:off x="11227603" y="1094523"/>
            <a:ext cx="313814" cy="4017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24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57" name="Rechthoek 397">
            <a:extLst>
              <a:ext uri="{FF2B5EF4-FFF2-40B4-BE49-F238E27FC236}">
                <a16:creationId xmlns:a16="http://schemas.microsoft.com/office/drawing/2014/main" id="{E9C7FD22-FC5E-3FDA-4AAC-E0962CBC746D}"/>
              </a:ext>
            </a:extLst>
          </p:cNvPr>
          <p:cNvSpPr/>
          <p:nvPr/>
        </p:nvSpPr>
        <p:spPr>
          <a:xfrm>
            <a:off x="11109923" y="1788070"/>
            <a:ext cx="549175" cy="68063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75" name="Ellipse 259">
            <a:extLst>
              <a:ext uri="{FF2B5EF4-FFF2-40B4-BE49-F238E27FC236}">
                <a16:creationId xmlns:a16="http://schemas.microsoft.com/office/drawing/2014/main" id="{1693662F-E7C2-AF0E-012A-FAC66F5D2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479" y="1134697"/>
            <a:ext cx="154434" cy="761862"/>
          </a:xfrm>
          <a:prstGeom prst="rect">
            <a:avLst/>
          </a:prstGeom>
          <a:gradFill rotWithShape="1">
            <a:gsLst>
              <a:gs pos="0">
                <a:srgbClr val="FFFFFF">
                  <a:alpha val="51000"/>
                </a:srgbClr>
              </a:gs>
              <a:gs pos="100000">
                <a:srgbClr val="8EB4E3">
                  <a:alpha val="0"/>
                </a:srgbClr>
              </a:gs>
            </a:gsLst>
            <a:lin ang="60000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000" b="1" noProof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A71BB5-6314-DD74-2538-570B73F21B8B}"/>
              </a:ext>
            </a:extLst>
          </p:cNvPr>
          <p:cNvSpPr/>
          <p:nvPr/>
        </p:nvSpPr>
        <p:spPr>
          <a:xfrm>
            <a:off x="11095489" y="1348564"/>
            <a:ext cx="5882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ea typeface="Verdana" panose="020B0604030504040204" pitchFamily="34" charset="0"/>
                <a:cs typeface="Arial" panose="020B0604020202020204" pitchFamily="34" charset="0"/>
              </a:rPr>
              <a:t>2.2%</a:t>
            </a:r>
          </a:p>
          <a:p>
            <a:pPr algn="ctr"/>
            <a:r>
              <a:rPr lang="en-US" sz="1050" b="1" dirty="0">
                <a:ea typeface="Verdana" panose="020B0604030504040204" pitchFamily="34" charset="0"/>
                <a:cs typeface="Arial" panose="020B0604020202020204" pitchFamily="34" charset="0"/>
              </a:rPr>
              <a:t>(41)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8954F80-1B40-3A88-D136-5EE5A025EAF9}"/>
              </a:ext>
            </a:extLst>
          </p:cNvPr>
          <p:cNvSpPr txBox="1"/>
          <p:nvPr/>
        </p:nvSpPr>
        <p:spPr>
          <a:xfrm>
            <a:off x="11080462" y="1862902"/>
            <a:ext cx="6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cs typeface="Arial" panose="020B0604020202020204" pitchFamily="34" charset="0"/>
              </a:rPr>
              <a:t>85+</a:t>
            </a:r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93771604-5281-FEAB-3D9C-0A1F79C47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12916"/>
              </p:ext>
            </p:extLst>
          </p:nvPr>
        </p:nvGraphicFramePr>
        <p:xfrm>
          <a:off x="7272642" y="4556277"/>
          <a:ext cx="1690586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104">
                  <a:extLst>
                    <a:ext uri="{9D8B030D-6E8A-4147-A177-3AD203B41FA5}">
                      <a16:colId xmlns:a16="http://schemas.microsoft.com/office/drawing/2014/main" val="3771128665"/>
                    </a:ext>
                  </a:extLst>
                </a:gridCol>
                <a:gridCol w="474399">
                  <a:extLst>
                    <a:ext uri="{9D8B030D-6E8A-4147-A177-3AD203B41FA5}">
                      <a16:colId xmlns:a16="http://schemas.microsoft.com/office/drawing/2014/main" val="951755787"/>
                    </a:ext>
                  </a:extLst>
                </a:gridCol>
                <a:gridCol w="357083">
                  <a:extLst>
                    <a:ext uri="{9D8B030D-6E8A-4147-A177-3AD203B41FA5}">
                      <a16:colId xmlns:a16="http://schemas.microsoft.com/office/drawing/2014/main" val="14807950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Christian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56.3%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(882)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310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No religion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30.7%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(505)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058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solidFill>
                            <a:srgbClr val="990033"/>
                          </a:solidFill>
                          <a:effectLst/>
                        </a:rPr>
                        <a:t>Hindu</a:t>
                      </a:r>
                      <a:endParaRPr lang="en-GB" sz="1100" b="1" i="0" u="none" strike="noStrike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0.7%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(12)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684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Buddhist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0.5%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(9)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867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Muslim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0.4%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(6)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227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Jewish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(2)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73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990033"/>
                          </a:solidFill>
                          <a:effectLst/>
                        </a:rPr>
                        <a:t>Bahai</a:t>
                      </a:r>
                      <a:endParaRPr lang="en-GB" sz="11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(2)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8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8F4C9-8573-2C4D-9DB6-C2C91A09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4BB5C9-7DC3-C407-98E4-8CF35C1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65" y="-1955"/>
            <a:ext cx="10350260" cy="780884"/>
          </a:xfrm>
        </p:spPr>
        <p:txBody>
          <a:bodyPr/>
          <a:lstStyle/>
          <a:p>
            <a:r>
              <a:rPr lang="en-GB" b="1" dirty="0"/>
              <a:t>Survey Sample- Representativeness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FFA66-5ACE-ED62-3268-06A10D876A9B}"/>
              </a:ext>
            </a:extLst>
          </p:cNvPr>
          <p:cNvSpPr txBox="1"/>
          <p:nvPr/>
        </p:nvSpPr>
        <p:spPr>
          <a:xfrm>
            <a:off x="54462" y="627026"/>
            <a:ext cx="1121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Verdana" panose="020B0604030504040204" pitchFamily="34" charset="0"/>
              </a:rPr>
              <a:t>The 2021 Census data shows the population of Northamptonshire is 785,200. This survey achieved a sample size of 1864 (completing the final question) which gives a representative sample of the whole population at a 95% Confidence Level and 3% Margin of Error.  </a:t>
            </a:r>
            <a:endParaRPr lang="en-GB" sz="1200" dirty="0">
              <a:ea typeface="Verdana" panose="020B060403050404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524AA3F-7DCA-33BD-BA97-2856C8822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551343"/>
              </p:ext>
            </p:extLst>
          </p:nvPr>
        </p:nvGraphicFramePr>
        <p:xfrm>
          <a:off x="6359125" y="1245212"/>
          <a:ext cx="5438428" cy="1188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94563">
                  <a:extLst>
                    <a:ext uri="{9D8B030D-6E8A-4147-A177-3AD203B41FA5}">
                      <a16:colId xmlns:a16="http://schemas.microsoft.com/office/drawing/2014/main" val="4110150319"/>
                    </a:ext>
                  </a:extLst>
                </a:gridCol>
                <a:gridCol w="815560">
                  <a:extLst>
                    <a:ext uri="{9D8B030D-6E8A-4147-A177-3AD203B41FA5}">
                      <a16:colId xmlns:a16="http://schemas.microsoft.com/office/drawing/2014/main" val="717396242"/>
                    </a:ext>
                  </a:extLst>
                </a:gridCol>
                <a:gridCol w="654552">
                  <a:extLst>
                    <a:ext uri="{9D8B030D-6E8A-4147-A177-3AD203B41FA5}">
                      <a16:colId xmlns:a16="http://schemas.microsoft.com/office/drawing/2014/main" val="1216736557"/>
                    </a:ext>
                  </a:extLst>
                </a:gridCol>
                <a:gridCol w="916310">
                  <a:extLst>
                    <a:ext uri="{9D8B030D-6E8A-4147-A177-3AD203B41FA5}">
                      <a16:colId xmlns:a16="http://schemas.microsoft.com/office/drawing/2014/main" val="818385975"/>
                    </a:ext>
                  </a:extLst>
                </a:gridCol>
                <a:gridCol w="2157443">
                  <a:extLst>
                    <a:ext uri="{9D8B030D-6E8A-4147-A177-3AD203B41FA5}">
                      <a16:colId xmlns:a16="http://schemas.microsoft.com/office/drawing/2014/main" val="2403260186"/>
                    </a:ext>
                  </a:extLst>
                </a:gridCol>
              </a:tblGrid>
              <a:tr h="419280">
                <a:tc>
                  <a:txBody>
                    <a:bodyPr/>
                    <a:lstStyle/>
                    <a:p>
                      <a:r>
                        <a:rPr lang="en-GB" sz="12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Census 2021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Survey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%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Representativeness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390384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54.7%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+4.3%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Slightly over-represented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94867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-14.2%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Substantially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9416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3A2C85A-0D4C-81D7-FD79-D383B75F9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723968"/>
              </p:ext>
            </p:extLst>
          </p:nvPr>
        </p:nvGraphicFramePr>
        <p:xfrm>
          <a:off x="150764" y="1245212"/>
          <a:ext cx="5788023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5412">
                  <a:extLst>
                    <a:ext uri="{9D8B030D-6E8A-4147-A177-3AD203B41FA5}">
                      <a16:colId xmlns:a16="http://schemas.microsoft.com/office/drawing/2014/main" val="4110150319"/>
                    </a:ext>
                  </a:extLst>
                </a:gridCol>
                <a:gridCol w="827772">
                  <a:extLst>
                    <a:ext uri="{9D8B030D-6E8A-4147-A177-3AD203B41FA5}">
                      <a16:colId xmlns:a16="http://schemas.microsoft.com/office/drawing/2014/main" val="717396242"/>
                    </a:ext>
                  </a:extLst>
                </a:gridCol>
                <a:gridCol w="654518">
                  <a:extLst>
                    <a:ext uri="{9D8B030D-6E8A-4147-A177-3AD203B41FA5}">
                      <a16:colId xmlns:a16="http://schemas.microsoft.com/office/drawing/2014/main" val="1216736557"/>
                    </a:ext>
                  </a:extLst>
                </a:gridCol>
                <a:gridCol w="856649">
                  <a:extLst>
                    <a:ext uri="{9D8B030D-6E8A-4147-A177-3AD203B41FA5}">
                      <a16:colId xmlns:a16="http://schemas.microsoft.com/office/drawing/2014/main" val="818385975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403260186"/>
                    </a:ext>
                  </a:extLst>
                </a:gridCol>
              </a:tblGrid>
              <a:tr h="419280">
                <a:tc>
                  <a:txBody>
                    <a:bodyPr/>
                    <a:lstStyle/>
                    <a:p>
                      <a:r>
                        <a:rPr lang="en-GB" sz="1200" dirty="0"/>
                        <a:t>Unitary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Census 2021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Survey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%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Representativeness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390384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North Northamptonshire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47.8%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Slightly over-represented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94867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West Northamptonshire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48.6%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Moderately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941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EC5A38-44A9-5C87-EE39-86A0E020E115}"/>
              </a:ext>
            </a:extLst>
          </p:cNvPr>
          <p:cNvSpPr txBox="1"/>
          <p:nvPr/>
        </p:nvSpPr>
        <p:spPr>
          <a:xfrm>
            <a:off x="6359123" y="2492558"/>
            <a:ext cx="491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ea typeface="Verdana" panose="020B0604030504040204" pitchFamily="34" charset="0"/>
              </a:rPr>
              <a:t>8.3% said prefer not to say. The gender split is similar than last year.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B563148-625E-DB08-DF3D-23A401D3A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662652"/>
              </p:ext>
            </p:extLst>
          </p:nvPr>
        </p:nvGraphicFramePr>
        <p:xfrm>
          <a:off x="150764" y="2957044"/>
          <a:ext cx="5788023" cy="3200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5412">
                  <a:extLst>
                    <a:ext uri="{9D8B030D-6E8A-4147-A177-3AD203B41FA5}">
                      <a16:colId xmlns:a16="http://schemas.microsoft.com/office/drawing/2014/main" val="4110150319"/>
                    </a:ext>
                  </a:extLst>
                </a:gridCol>
                <a:gridCol w="827772">
                  <a:extLst>
                    <a:ext uri="{9D8B030D-6E8A-4147-A177-3AD203B41FA5}">
                      <a16:colId xmlns:a16="http://schemas.microsoft.com/office/drawing/2014/main" val="717396242"/>
                    </a:ext>
                  </a:extLst>
                </a:gridCol>
                <a:gridCol w="654518">
                  <a:extLst>
                    <a:ext uri="{9D8B030D-6E8A-4147-A177-3AD203B41FA5}">
                      <a16:colId xmlns:a16="http://schemas.microsoft.com/office/drawing/2014/main" val="1216736557"/>
                    </a:ext>
                  </a:extLst>
                </a:gridCol>
                <a:gridCol w="856649">
                  <a:extLst>
                    <a:ext uri="{9D8B030D-6E8A-4147-A177-3AD203B41FA5}">
                      <a16:colId xmlns:a16="http://schemas.microsoft.com/office/drawing/2014/main" val="818385975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2403260186"/>
                    </a:ext>
                  </a:extLst>
                </a:gridCol>
              </a:tblGrid>
              <a:tr h="419280">
                <a:tc>
                  <a:txBody>
                    <a:bodyPr/>
                    <a:lstStyle/>
                    <a:p>
                      <a:r>
                        <a:rPr lang="en-GB" sz="1200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Census 2021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Survey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%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Representativeness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390384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White 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77.5%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83.5%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+6.0%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Moderately over-represented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94867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White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Moderately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94161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Mixed 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Slightly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523421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Black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Moderately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956424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Asian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Moderately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06638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Other 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Slightly under- 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1445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E3439C-E48F-DF2E-5046-BE7E602C49B9}"/>
              </a:ext>
            </a:extLst>
          </p:cNvPr>
          <p:cNvSpPr txBox="1"/>
          <p:nvPr/>
        </p:nvSpPr>
        <p:spPr>
          <a:xfrm>
            <a:off x="150764" y="6157444"/>
            <a:ext cx="57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ea typeface="Verdana" panose="020B0604030504040204" pitchFamily="34" charset="0"/>
              </a:rPr>
              <a:t>8.0% of the survey sample said prefer not to say- had these people felt confident to share their demographics, the representativeness may have changed.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85CE4DB4-8661-B37E-DF0E-B35A29C88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92002"/>
              </p:ext>
            </p:extLst>
          </p:nvPr>
        </p:nvGraphicFramePr>
        <p:xfrm>
          <a:off x="6359125" y="3289848"/>
          <a:ext cx="5447393" cy="2560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67">
                  <a:extLst>
                    <a:ext uri="{9D8B030D-6E8A-4147-A177-3AD203B41FA5}">
                      <a16:colId xmlns:a16="http://schemas.microsoft.com/office/drawing/2014/main" val="4110150319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717396242"/>
                    </a:ext>
                  </a:extLst>
                </a:gridCol>
                <a:gridCol w="683393">
                  <a:extLst>
                    <a:ext uri="{9D8B030D-6E8A-4147-A177-3AD203B41FA5}">
                      <a16:colId xmlns:a16="http://schemas.microsoft.com/office/drawing/2014/main" val="1216736557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val="818385975"/>
                    </a:ext>
                  </a:extLst>
                </a:gridCol>
                <a:gridCol w="2393011">
                  <a:extLst>
                    <a:ext uri="{9D8B030D-6E8A-4147-A177-3AD203B41FA5}">
                      <a16:colId xmlns:a16="http://schemas.microsoft.com/office/drawing/2014/main" val="2403260186"/>
                    </a:ext>
                  </a:extLst>
                </a:gridCol>
              </a:tblGrid>
              <a:tr h="419280">
                <a:tc>
                  <a:txBody>
                    <a:bodyPr/>
                    <a:lstStyle/>
                    <a:p>
                      <a:r>
                        <a:rPr lang="en-GB" sz="12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*Census 2021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Survey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%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Representativeness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390384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16-24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-11.2%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Substantially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9928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25-34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-11.8%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Substantially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976772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35-44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Moderately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95634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45-54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12.3%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Moderately under-represented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16810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55-64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+4.7%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Moderately over-represented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97423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+13.7%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Substantially over-represented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6159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r>
                        <a:rPr lang="en-GB" sz="1200" dirty="0"/>
                        <a:t>75+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18.0%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+8.3%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Moderately over-represented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1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C8CC37D-DF3A-1549-9AB2-8C0143E0F606}"/>
              </a:ext>
            </a:extLst>
          </p:cNvPr>
          <p:cNvSpPr txBox="1"/>
          <p:nvPr/>
        </p:nvSpPr>
        <p:spPr>
          <a:xfrm>
            <a:off x="6359123" y="5890381"/>
            <a:ext cx="49121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ea typeface="Verdana" panose="020B0604030504040204" pitchFamily="34" charset="0"/>
              </a:rPr>
              <a:t>*these are the percentages of the age groups that make up the population once all people under 16 have been removed, as we did not survey under 16s.</a:t>
            </a:r>
          </a:p>
          <a:p>
            <a:pPr algn="ctr"/>
            <a:endParaRPr lang="en-GB" sz="1000" dirty="0">
              <a:ea typeface="Verdana" panose="020B0604030504040204" pitchFamily="34" charset="0"/>
            </a:endParaRPr>
          </a:p>
          <a:p>
            <a:pPr algn="ctr"/>
            <a:r>
              <a:rPr lang="en-GB" sz="1000" dirty="0">
                <a:ea typeface="Verdana" panose="020B0604030504040204" pitchFamily="34" charset="0"/>
              </a:rPr>
              <a:t>9.2% of the survey sample said prefer not to say- had these people felt confident to share their demographics, the representativeness may have changed. </a:t>
            </a:r>
          </a:p>
        </p:txBody>
      </p:sp>
    </p:spTree>
    <p:extLst>
      <p:ext uri="{BB962C8B-B14F-4D97-AF65-F5344CB8AC3E}">
        <p14:creationId xmlns:p14="http://schemas.microsoft.com/office/powerpoint/2010/main" val="362681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FC5A-5870-D45D-5933-8FF78C83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03741" cy="950259"/>
          </a:xfrm>
        </p:spPr>
        <p:txBody>
          <a:bodyPr>
            <a:normAutofit/>
          </a:bodyPr>
          <a:lstStyle/>
          <a:p>
            <a:r>
              <a:rPr lang="en-GB" sz="3400" dirty="0"/>
              <a:t>Northamptonshire Police: Precept and Service Quality Questions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81032C8-623B-14D1-C459-2342C08BC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222458"/>
              </p:ext>
            </p:extLst>
          </p:nvPr>
        </p:nvGraphicFramePr>
        <p:xfrm>
          <a:off x="160990" y="1093695"/>
          <a:ext cx="6634257" cy="395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8FD82C-B9C5-FE48-6D6B-A95CCF3E06FC}"/>
              </a:ext>
            </a:extLst>
          </p:cNvPr>
          <p:cNvSpPr txBox="1"/>
          <p:nvPr/>
        </p:nvSpPr>
        <p:spPr>
          <a:xfrm>
            <a:off x="262649" y="832085"/>
            <a:ext cx="6245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 were then asked: C</a:t>
            </a:r>
            <a:r>
              <a:rPr lang="en-GB" sz="1400" b="1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onsidering this, which one of the following statements best represents your views? (n=2,219)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C28D6-0F64-324C-83CE-8FE79BEE9F1B}"/>
              </a:ext>
            </a:extLst>
          </p:cNvPr>
          <p:cNvSpPr txBox="1"/>
          <p:nvPr/>
        </p:nvSpPr>
        <p:spPr>
          <a:xfrm>
            <a:off x="414677" y="2617194"/>
            <a:ext cx="3924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ea typeface="Verdana" panose="020B0604030504040204" pitchFamily="34" charset="0"/>
              </a:rPr>
              <a:t>57.4% said they would be prepared to pay an increase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DF9A7C-69C8-24FE-104B-D3E0A8209520}"/>
              </a:ext>
            </a:extLst>
          </p:cNvPr>
          <p:cNvCxnSpPr>
            <a:cxnSpLocks/>
          </p:cNvCxnSpPr>
          <p:nvPr/>
        </p:nvCxnSpPr>
        <p:spPr>
          <a:xfrm flipV="1">
            <a:off x="396015" y="2651132"/>
            <a:ext cx="3708453" cy="6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CE61F93-0F98-F725-5FFB-6F52A4005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224862"/>
              </p:ext>
            </p:extLst>
          </p:nvPr>
        </p:nvGraphicFramePr>
        <p:xfrm>
          <a:off x="7147801" y="1276357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53612AE-636D-73CB-2AD9-58304B0DCAB7}"/>
              </a:ext>
            </a:extLst>
          </p:cNvPr>
          <p:cNvSpPr txBox="1"/>
          <p:nvPr/>
        </p:nvSpPr>
        <p:spPr>
          <a:xfrm>
            <a:off x="7147801" y="832085"/>
            <a:ext cx="4207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>
                <a:solidFill>
                  <a:schemeClr val="tx1"/>
                </a:solidFill>
              </a:rPr>
              <a:t>In your opinion, how good of a job do you think Northamptonshire </a:t>
            </a:r>
            <a:r>
              <a:rPr lang="en-GB" sz="1400" b="1" dirty="0"/>
              <a:t>Police</a:t>
            </a:r>
            <a:r>
              <a:rPr lang="en-GB" sz="1400" b="1" dirty="0">
                <a:solidFill>
                  <a:schemeClr val="tx1"/>
                </a:solidFill>
              </a:rPr>
              <a:t> are doing? (n=</a:t>
            </a:r>
            <a:r>
              <a:rPr lang="en-GB" sz="1400" b="1" dirty="0"/>
              <a:t>2</a:t>
            </a:r>
            <a:r>
              <a:rPr lang="en-GB" sz="1400" b="1" dirty="0">
                <a:solidFill>
                  <a:schemeClr val="tx1"/>
                </a:solidFill>
              </a:rPr>
              <a:t>,072)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1A5275-2F08-CB52-537B-BF42C4200D4B}"/>
              </a:ext>
            </a:extLst>
          </p:cNvPr>
          <p:cNvSpPr txBox="1"/>
          <p:nvPr/>
        </p:nvSpPr>
        <p:spPr>
          <a:xfrm>
            <a:off x="9362084" y="2247862"/>
            <a:ext cx="11017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/>
              <a:t>34.5</a:t>
            </a:r>
            <a:r>
              <a:rPr lang="en-GB" sz="1400" b="1" dirty="0">
                <a:solidFill>
                  <a:schemeClr val="tx1"/>
                </a:solidFill>
              </a:rPr>
              <a:t>% said excellent or good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9E0868-A000-CEEE-C82A-A1FE51547946}"/>
              </a:ext>
            </a:extLst>
          </p:cNvPr>
          <p:cNvSpPr txBox="1"/>
          <p:nvPr/>
        </p:nvSpPr>
        <p:spPr>
          <a:xfrm>
            <a:off x="7315200" y="4042429"/>
            <a:ext cx="4572000" cy="64633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34.5% of participants said they think Northamptonshire Police are doing a good or excellent job. Last year, 37.7% of participants said this.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99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E2EFAC-586A-40BB-B8B6-3C029DCA5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840685"/>
              </p:ext>
            </p:extLst>
          </p:nvPr>
        </p:nvGraphicFramePr>
        <p:xfrm>
          <a:off x="7147801" y="1307893"/>
          <a:ext cx="458152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218D6E-0FA7-4C07-8689-2DAE57ECF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824043"/>
              </p:ext>
            </p:extLst>
          </p:nvPr>
        </p:nvGraphicFramePr>
        <p:xfrm>
          <a:off x="142249" y="1355305"/>
          <a:ext cx="6486525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9CFC5A-5870-D45D-5933-8FF78C83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03741" cy="950259"/>
          </a:xfrm>
        </p:spPr>
        <p:txBody>
          <a:bodyPr>
            <a:normAutofit/>
          </a:bodyPr>
          <a:lstStyle/>
          <a:p>
            <a:r>
              <a:rPr lang="en-GB" sz="3600" dirty="0"/>
              <a:t>NFRS: Precept and Service Quality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FD82C-B9C5-FE48-6D6B-A95CCF3E06FC}"/>
              </a:ext>
            </a:extLst>
          </p:cNvPr>
          <p:cNvSpPr txBox="1"/>
          <p:nvPr/>
        </p:nvSpPr>
        <p:spPr>
          <a:xfrm>
            <a:off x="262649" y="832085"/>
            <a:ext cx="6245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 were then asked: C</a:t>
            </a:r>
            <a:r>
              <a:rPr lang="en-GB" sz="1400" b="1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onsidering this, which one of the following statements best represents your views? (n=2,090)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C28D6-0F64-324C-83CE-8FE79BEE9F1B}"/>
              </a:ext>
            </a:extLst>
          </p:cNvPr>
          <p:cNvSpPr txBox="1"/>
          <p:nvPr/>
        </p:nvSpPr>
        <p:spPr>
          <a:xfrm>
            <a:off x="414677" y="2617194"/>
            <a:ext cx="3924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ea typeface="Verdana" panose="020B0604030504040204" pitchFamily="34" charset="0"/>
              </a:rPr>
              <a:t>65.7% said they would be prepared to pay an increase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DF9A7C-69C8-24FE-104B-D3E0A8209520}"/>
              </a:ext>
            </a:extLst>
          </p:cNvPr>
          <p:cNvCxnSpPr>
            <a:cxnSpLocks/>
          </p:cNvCxnSpPr>
          <p:nvPr/>
        </p:nvCxnSpPr>
        <p:spPr>
          <a:xfrm flipV="1">
            <a:off x="396015" y="2651132"/>
            <a:ext cx="3871185" cy="6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3612AE-636D-73CB-2AD9-58304B0DCAB7}"/>
              </a:ext>
            </a:extLst>
          </p:cNvPr>
          <p:cNvSpPr txBox="1"/>
          <p:nvPr/>
        </p:nvSpPr>
        <p:spPr>
          <a:xfrm>
            <a:off x="7147801" y="832085"/>
            <a:ext cx="44256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>
                <a:solidFill>
                  <a:schemeClr val="tx1"/>
                </a:solidFill>
              </a:rPr>
              <a:t>In your opinion, how good of a job do you think Northamptonshire  Fire and Rescue Service are doing? (n=</a:t>
            </a:r>
            <a:r>
              <a:rPr lang="en-GB" sz="1400" b="1" dirty="0"/>
              <a:t>2</a:t>
            </a:r>
            <a:r>
              <a:rPr lang="en-GB" sz="1400" b="1" dirty="0">
                <a:solidFill>
                  <a:schemeClr val="tx1"/>
                </a:solidFill>
              </a:rPr>
              <a:t>,072)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1A5275-2F08-CB52-537B-BF42C4200D4B}"/>
              </a:ext>
            </a:extLst>
          </p:cNvPr>
          <p:cNvSpPr txBox="1"/>
          <p:nvPr/>
        </p:nvSpPr>
        <p:spPr>
          <a:xfrm>
            <a:off x="9381993" y="2386361"/>
            <a:ext cx="11017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>
                <a:solidFill>
                  <a:schemeClr val="tx1"/>
                </a:solidFill>
              </a:rPr>
              <a:t>67.2% said excellent or good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9E0868-A000-CEEE-C82A-A1FE51547946}"/>
              </a:ext>
            </a:extLst>
          </p:cNvPr>
          <p:cNvSpPr txBox="1"/>
          <p:nvPr/>
        </p:nvSpPr>
        <p:spPr>
          <a:xfrm>
            <a:off x="7076084" y="4327789"/>
            <a:ext cx="4572000" cy="646331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67.2% of participants said they think Northamptonshire 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Fire and Rescue Service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are doing a good or excellent job. Last year, 64.8% of participants said this.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C8C6300-85B5-34E9-53D0-9BD52D07F838}"/>
              </a:ext>
            </a:extLst>
          </p:cNvPr>
          <p:cNvSpPr/>
          <p:nvPr/>
        </p:nvSpPr>
        <p:spPr>
          <a:xfrm>
            <a:off x="9135035" y="1981458"/>
            <a:ext cx="1595717" cy="1577530"/>
          </a:xfrm>
          <a:prstGeom prst="arc">
            <a:avLst>
              <a:gd name="adj1" fmla="val 16080231"/>
              <a:gd name="adj2" fmla="val 8902663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7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 -  Read-Only" id="{2E466AF6-BAA0-41DA-A03F-6A3C2C31ADB2}" vid="{BE94B55A-42E4-400C-817E-D733252EDF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8687C1C3B0044BB6EABAE674D03D8" ma:contentTypeVersion="4" ma:contentTypeDescription="Create a new document." ma:contentTypeScope="" ma:versionID="d4a2a41faf8f285d64a782d105e9bfb7">
  <xsd:schema xmlns:xsd="http://www.w3.org/2001/XMLSchema" xmlns:xs="http://www.w3.org/2001/XMLSchema" xmlns:p="http://schemas.microsoft.com/office/2006/metadata/properties" xmlns:ns2="b42330c6-1379-4d72-bcc4-22c54c8e17fc" targetNamespace="http://schemas.microsoft.com/office/2006/metadata/properties" ma:root="true" ma:fieldsID="70a3fcac37bc91b9c4a5ebf86d465506" ns2:_="">
    <xsd:import namespace="b42330c6-1379-4d72-bcc4-22c54c8e17f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Notes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330c6-1379-4d72-bcc4-22c54c8e17f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d27acf5e-59c6-4d5a-85ec-88a573137e7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c9debf8-398f-48e6-ae33-7caff4ad9d14}" ma:internalName="TaxCatchAll" ma:showField="CatchAllData" ma:web="8a754502-1033-471a-98e0-217674525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otes2" ma:index="11" nillable="true" ma:displayName="Notes" ma:internalName="Notes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42330c6-1379-4d72-bcc4-22c54c8e17f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Enabling Services</TermName>
          <TermId xmlns="http://schemas.microsoft.com/office/infopath/2007/PartnerControls">f2780f7e-98b5-417e-9357-9157d2ee7309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ef2804fb-09b8-4aa2-82e1-05d5e2452719</TermId>
        </TermInfo>
      </Terms>
    </TaxKeywordTaxHTField>
    <TaxCatchAll xmlns="b42330c6-1379-4d72-bcc4-22c54c8e17fc">
      <Value>4</Value>
      <Value>1</Value>
    </TaxCatchAll>
    <Notes2 xmlns="b42330c6-1379-4d72-bcc4-22c54c8e17fc">These are Title pages. The content slides have been left blank to allow for a clean and accessible presentation. </Notes2>
  </documentManagement>
</p:properties>
</file>

<file path=customXml/itemProps1.xml><?xml version="1.0" encoding="utf-8"?>
<ds:datastoreItem xmlns:ds="http://schemas.openxmlformats.org/officeDocument/2006/customXml" ds:itemID="{202E813F-857C-4FF4-897D-0991AAB2C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2CB214-19AB-4ADB-BE29-509A7BCBE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330c6-1379-4d72-bcc4-22c54c8e1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216BDB-382B-4F52-B3B7-14DA9BF3AEBC}">
  <ds:schemaRefs>
    <ds:schemaRef ds:uri="http://schemas.microsoft.com/office/2006/documentManagement/types"/>
    <ds:schemaRef ds:uri="http://purl.org/dc/elements/1.1/"/>
    <ds:schemaRef ds:uri="b42330c6-1379-4d72-bcc4-22c54c8e17fc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 PP Template</Template>
  <TotalTime>432</TotalTime>
  <Words>1168</Words>
  <Application>Microsoft Office PowerPoint</Application>
  <PresentationFormat>Widescreen</PresentationFormat>
  <Paragraphs>289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Verdana</vt:lpstr>
      <vt:lpstr>Office Theme</vt:lpstr>
      <vt:lpstr>26/27 Precept Questions findings for Police, Fire and Crime Panel</vt:lpstr>
      <vt:lpstr>Survey Sample- Demographic Breakdown</vt:lpstr>
      <vt:lpstr>Survey Sample- Representativeness</vt:lpstr>
      <vt:lpstr>Northamptonshire Police: Precept and Service Quality Questions</vt:lpstr>
      <vt:lpstr>NFRS: Precept and Service Quality Questions</vt:lpstr>
    </vt:vector>
  </TitlesOfParts>
  <Company>Northamptonshire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Calvert Sarah</dc:creator>
  <cp:keywords>Enabling Services; Template</cp:keywords>
  <cp:lastModifiedBy>Ashcroft Vaughan</cp:lastModifiedBy>
  <cp:revision>8</cp:revision>
  <dcterms:created xsi:type="dcterms:W3CDTF">2026-01-08T10:42:00Z</dcterms:created>
  <dcterms:modified xsi:type="dcterms:W3CDTF">2026-04-21T08:43:00Z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0x0101009FD8687C1C3B0044BB6EABAE674D03D8</vt:lpwstr>
  </property>
  <property fmtid="{D5CDD505-2E9C-101B-9397-08002B2CF9AE}" pid="3" name="TaxKeyword">
    <vt:lpwstr>1;#Enabling Services|f2780f7e-98b5-417e-9357-9157d2ee7309;#4;#Template|ef2804fb-09b8-4aa2-82e1-05d5e2452719</vt:lpwstr>
  </property>
  <property fmtid="{D5CDD505-2E9C-101B-9397-08002B2CF9AE}" pid="4" name="MSIP_Label_d9cd4a6a-7014-48d6-b119-9b8b87129a7e_Enabled">
    <vt:lpwstr>true</vt:lpwstr>
  </property>
  <property fmtid="{D5CDD505-2E9C-101B-9397-08002B2CF9AE}" pid="5" name="MSIP_Label_d9cd4a6a-7014-48d6-b119-9b8b87129a7e_SetDate">
    <vt:lpwstr>2026-01-07T10:52:08Z</vt:lpwstr>
  </property>
  <property fmtid="{D5CDD505-2E9C-101B-9397-08002B2CF9AE}" pid="6" name="MSIP_Label_d9cd4a6a-7014-48d6-b119-9b8b87129a7e_Method">
    <vt:lpwstr>Standard</vt:lpwstr>
  </property>
  <property fmtid="{D5CDD505-2E9C-101B-9397-08002B2CF9AE}" pid="7" name="MSIP_Label_d9cd4a6a-7014-48d6-b119-9b8b87129a7e_Name">
    <vt:lpwstr>d9cd4a6a-7014-48d6-b119-9b8b87129a7e</vt:lpwstr>
  </property>
  <property fmtid="{D5CDD505-2E9C-101B-9397-08002B2CF9AE}" pid="8" name="MSIP_Label_d9cd4a6a-7014-48d6-b119-9b8b87129a7e_SiteId">
    <vt:lpwstr>bf91f36f-ab89-4503-8c3f-04a029f837d3</vt:lpwstr>
  </property>
  <property fmtid="{D5CDD505-2E9C-101B-9397-08002B2CF9AE}" pid="9" name="MSIP_Label_d9cd4a6a-7014-48d6-b119-9b8b87129a7e_ActionId">
    <vt:lpwstr>05cddbe7-e8e5-4d9c-9ee6-f06af3c845e8</vt:lpwstr>
  </property>
  <property fmtid="{D5CDD505-2E9C-101B-9397-08002B2CF9AE}" pid="10" name="MSIP_Label_d9cd4a6a-7014-48d6-b119-9b8b87129a7e_ContentBits">
    <vt:lpwstr>0</vt:lpwstr>
  </property>
</Properties>
</file>