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7"/>
  </p:notesMasterIdLst>
  <p:sldIdLst>
    <p:sldId id="257" r:id="rId2"/>
    <p:sldId id="440" r:id="rId3"/>
    <p:sldId id="441" r:id="rId4"/>
    <p:sldId id="442" r:id="rId5"/>
    <p:sldId id="44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E02365-FCF0-49DB-A42E-2A7D83EF0127}" v="1" dt="2026-01-22T15:58:03.7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65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8B7A4E-798C-49A5-9A82-FFE15E2DD517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C30367-4A36-4569-B568-42724093E3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5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759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563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975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1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239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75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391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313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14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182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116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Content Placeholder 12" descr="A purple background with white text&#10;&#10;AI-generated content may be incorrect.">
            <a:extLst>
              <a:ext uri="{FF2B5EF4-FFF2-40B4-BE49-F238E27FC236}">
                <a16:creationId xmlns:a16="http://schemas.microsoft.com/office/drawing/2014/main" id="{A98AE919-E191-A4B8-6E8B-6362620898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7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612349FF-7742-42ED-ADF3-238B5DDD1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07" y="4237318"/>
            <a:ext cx="12188952" cy="2620682"/>
          </a:xfrm>
          <a:prstGeom prst="rect">
            <a:avLst/>
          </a:prstGeom>
          <a:gradFill>
            <a:gsLst>
              <a:gs pos="42000">
                <a:srgbClr val="000000">
                  <a:alpha val="14000"/>
                </a:srgbClr>
              </a:gs>
              <a:gs pos="0">
                <a:srgbClr val="000000">
                  <a:alpha val="0"/>
                </a:srgbClr>
              </a:gs>
              <a:gs pos="100000">
                <a:srgbClr val="000000">
                  <a:alpha val="31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3671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F83D20-C656-C7C4-5905-04FE4710A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0BEC65F-AD4F-2076-636E-123CBF5F59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C7B1540-FFD7-B529-6000-87630C839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D8CB5526-51C4-6177-39E2-F267A7EB15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Content Placeholder 12" descr="A purple background with white text&#10;&#10;AI-generated content may be incorrect.">
            <a:extLst>
              <a:ext uri="{FF2B5EF4-FFF2-40B4-BE49-F238E27FC236}">
                <a16:creationId xmlns:a16="http://schemas.microsoft.com/office/drawing/2014/main" id="{81CD6605-533D-AF71-A71B-C5D4264748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7"/>
          <a:stretch>
            <a:fillRect/>
          </a:stretch>
        </p:blipFill>
        <p:spPr>
          <a:xfrm>
            <a:off x="2327" y="-91430"/>
            <a:ext cx="12191980" cy="685799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D92071C0-7F38-34C9-B2AC-11BE1A3F56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07" y="4237318"/>
            <a:ext cx="12188952" cy="2620682"/>
          </a:xfrm>
          <a:prstGeom prst="rect">
            <a:avLst/>
          </a:prstGeom>
          <a:gradFill>
            <a:gsLst>
              <a:gs pos="42000">
                <a:srgbClr val="000000">
                  <a:alpha val="14000"/>
                </a:srgbClr>
              </a:gs>
              <a:gs pos="0">
                <a:srgbClr val="000000">
                  <a:alpha val="0"/>
                </a:srgbClr>
              </a:gs>
              <a:gs pos="100000">
                <a:srgbClr val="000000">
                  <a:alpha val="31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3963E0-708B-BB86-D84E-8CCD4B3D0D8F}"/>
              </a:ext>
            </a:extLst>
          </p:cNvPr>
          <p:cNvSpPr txBox="1"/>
          <p:nvPr/>
        </p:nvSpPr>
        <p:spPr>
          <a:xfrm>
            <a:off x="6589871" y="1730441"/>
            <a:ext cx="4550569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Violence against women and girls (VAWG) can happen to anyone, anywhere and to help</a:t>
            </a:r>
          </a:p>
          <a:p>
            <a:endParaRPr lang="en-GB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Recognise</a:t>
            </a:r>
          </a:p>
          <a:p>
            <a:endParaRPr lang="en-GB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Respond </a:t>
            </a:r>
          </a:p>
          <a:p>
            <a:endParaRPr lang="en-GB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</a:t>
            </a:r>
          </a:p>
          <a:p>
            <a:endParaRPr lang="en-GB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this societal issue we have created a toolkit to support businesses and organisations in Northamptonshire.</a:t>
            </a:r>
          </a:p>
          <a:p>
            <a:endParaRPr lang="en-GB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98DE9D-7D0B-4A50-FAE9-FC2297163E84}"/>
              </a:ext>
            </a:extLst>
          </p:cNvPr>
          <p:cNvSpPr txBox="1"/>
          <p:nvPr/>
        </p:nvSpPr>
        <p:spPr>
          <a:xfrm>
            <a:off x="925830" y="5005384"/>
            <a:ext cx="40705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Toolkit</a:t>
            </a: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42777797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022CB5-1D9B-A503-6FDF-F56329F0F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6EC35B0-7A7A-0030-8C2F-0C8B117427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01C9C03-5E5E-4552-D3D1-7023A781F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E93D039F-4E7E-683C-8840-145914E602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Content Placeholder 12" descr="A purple background with white text&#10;&#10;AI-generated content may be incorrect.">
            <a:extLst>
              <a:ext uri="{FF2B5EF4-FFF2-40B4-BE49-F238E27FC236}">
                <a16:creationId xmlns:a16="http://schemas.microsoft.com/office/drawing/2014/main" id="{BBC9C3B9-1D09-2EEE-8241-3F9ED87D50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7"/>
          <a:stretch>
            <a:fillRect/>
          </a:stretch>
        </p:blipFill>
        <p:spPr>
          <a:xfrm>
            <a:off x="-5335" y="0"/>
            <a:ext cx="12191980" cy="685799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5E39EB48-5EB9-3822-B30E-1378B969F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07" y="4237318"/>
            <a:ext cx="12188952" cy="2620682"/>
          </a:xfrm>
          <a:prstGeom prst="rect">
            <a:avLst/>
          </a:prstGeom>
          <a:gradFill>
            <a:gsLst>
              <a:gs pos="42000">
                <a:srgbClr val="000000">
                  <a:alpha val="14000"/>
                </a:srgbClr>
              </a:gs>
              <a:gs pos="0">
                <a:srgbClr val="000000">
                  <a:alpha val="0"/>
                </a:srgbClr>
              </a:gs>
              <a:gs pos="100000">
                <a:srgbClr val="000000">
                  <a:alpha val="31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202B75-396D-2027-1DD9-A110028DBE22}"/>
              </a:ext>
            </a:extLst>
          </p:cNvPr>
          <p:cNvSpPr txBox="1"/>
          <p:nvPr/>
        </p:nvSpPr>
        <p:spPr>
          <a:xfrm>
            <a:off x="6647021" y="1363077"/>
            <a:ext cx="4550569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Recognise</a:t>
            </a:r>
          </a:p>
          <a:p>
            <a:endParaRPr lang="en-GB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63525" indent="-263525">
              <a:buFont typeface="Arial" panose="020B0604020202020204" pitchFamily="34" charset="0"/>
              <a:buChar char="•"/>
            </a:pPr>
            <a:r>
              <a:rPr lang="en-GB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Training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which enables staff to gain brief information and guidance on:</a:t>
            </a:r>
          </a:p>
          <a:p>
            <a:pPr marL="285750" indent="-285750">
              <a:buFontTx/>
              <a:buChar char="-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Domestic Abuse</a:t>
            </a:r>
          </a:p>
          <a:p>
            <a:pPr marL="285750" indent="-285750">
              <a:buFontTx/>
              <a:buChar char="-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Coercive and Controlling Behaviour </a:t>
            </a:r>
          </a:p>
          <a:p>
            <a:pPr marL="285750" indent="-285750">
              <a:buFontTx/>
              <a:buChar char="-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Honour based abuse and forced marriage</a:t>
            </a:r>
          </a:p>
          <a:p>
            <a:pPr marL="285750" indent="-285750">
              <a:buFontTx/>
              <a:buChar char="-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Safeguarding </a:t>
            </a:r>
          </a:p>
          <a:p>
            <a:pPr marL="285750" indent="-285750">
              <a:buFontTx/>
              <a:buChar char="-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Sexual Harassment in the workplace </a:t>
            </a:r>
          </a:p>
          <a:p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63525" indent="-263525">
              <a:buFont typeface="Arial" panose="020B0604020202020204" pitchFamily="34" charset="0"/>
              <a:buChar char="•"/>
            </a:pP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Survey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help you understand what your workforce are experiencing.</a:t>
            </a:r>
          </a:p>
          <a:p>
            <a:endParaRPr lang="en-GB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FB99DE-FABE-BCB4-E8FB-5530ED9F1530}"/>
              </a:ext>
            </a:extLst>
          </p:cNvPr>
          <p:cNvSpPr txBox="1"/>
          <p:nvPr/>
        </p:nvSpPr>
        <p:spPr>
          <a:xfrm>
            <a:off x="994410" y="4993954"/>
            <a:ext cx="40705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Toolkit</a:t>
            </a: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5059206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BE4657-E507-36B4-C354-2ECADCCA3A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BD5E566-7BF9-C81F-D841-BB4485F7BB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DACE407-4AA1-48F2-B088-54452F2FF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D9413C4-486E-C031-0763-BB21DDCB8B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Content Placeholder 12" descr="A purple background with white text&#10;&#10;AI-generated content may be incorrect.">
            <a:extLst>
              <a:ext uri="{FF2B5EF4-FFF2-40B4-BE49-F238E27FC236}">
                <a16:creationId xmlns:a16="http://schemas.microsoft.com/office/drawing/2014/main" id="{A4453964-DDDB-4563-F487-76CFA27A58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7"/>
          <a:stretch>
            <a:fillRect/>
          </a:stretch>
        </p:blipFill>
        <p:spPr>
          <a:xfrm>
            <a:off x="-5335" y="0"/>
            <a:ext cx="12191980" cy="685799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DBA0658-8188-AE14-0769-A0431D9D2C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07" y="4237318"/>
            <a:ext cx="12188952" cy="2620682"/>
          </a:xfrm>
          <a:prstGeom prst="rect">
            <a:avLst/>
          </a:prstGeom>
          <a:gradFill>
            <a:gsLst>
              <a:gs pos="42000">
                <a:srgbClr val="000000">
                  <a:alpha val="14000"/>
                </a:srgbClr>
              </a:gs>
              <a:gs pos="0">
                <a:srgbClr val="000000">
                  <a:alpha val="0"/>
                </a:srgbClr>
              </a:gs>
              <a:gs pos="100000">
                <a:srgbClr val="000000">
                  <a:alpha val="31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29481E-CE79-D671-D3F7-23BF2CCE945E}"/>
              </a:ext>
            </a:extLst>
          </p:cNvPr>
          <p:cNvSpPr txBox="1"/>
          <p:nvPr/>
        </p:nvSpPr>
        <p:spPr>
          <a:xfrm>
            <a:off x="6841331" y="2098887"/>
            <a:ext cx="455056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Respond </a:t>
            </a:r>
          </a:p>
          <a:p>
            <a:pPr marL="285750" indent="-285750">
              <a:buFontTx/>
              <a:buChar char="-"/>
            </a:pP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Webinars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Host a series of webinars designed to help organisations think about what they need to consider in relation to </a:t>
            </a: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policy and procedures 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 support the workforce</a:t>
            </a:r>
          </a:p>
          <a:p>
            <a:pPr marL="285750" indent="-285750">
              <a:buFontTx/>
              <a:buChar char="-"/>
            </a:pP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Crime Prevention/ Physical safety improvements 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 can be made access to bespoke support.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F132B8-1622-B968-7A10-1E0EE72A332A}"/>
              </a:ext>
            </a:extLst>
          </p:cNvPr>
          <p:cNvSpPr txBox="1"/>
          <p:nvPr/>
        </p:nvSpPr>
        <p:spPr>
          <a:xfrm>
            <a:off x="1062990" y="4719687"/>
            <a:ext cx="40705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Toolkit</a:t>
            </a: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30584022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BD72D9-316A-FF52-DAE8-0D80071F7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974E58F-96F8-1046-375E-B1DDC444DA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B4D7866-5C75-0BA7-6B3A-5CF66C013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E194E608-6583-6572-BE76-EEA89969AC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Content Placeholder 12" descr="A purple background with white text&#10;&#10;AI-generated content may be incorrect.">
            <a:extLst>
              <a:ext uri="{FF2B5EF4-FFF2-40B4-BE49-F238E27FC236}">
                <a16:creationId xmlns:a16="http://schemas.microsoft.com/office/drawing/2014/main" id="{4D700D71-D1BD-0479-A09A-68F61C6345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7"/>
          <a:stretch>
            <a:fillRect/>
          </a:stretch>
        </p:blipFill>
        <p:spPr>
          <a:xfrm>
            <a:off x="2327" y="10"/>
            <a:ext cx="12191980" cy="685799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5C8E4E6F-FD04-429C-001F-49E44EB469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07" y="4237318"/>
            <a:ext cx="12188952" cy="2620682"/>
          </a:xfrm>
          <a:prstGeom prst="rect">
            <a:avLst/>
          </a:prstGeom>
          <a:gradFill>
            <a:gsLst>
              <a:gs pos="42000">
                <a:srgbClr val="000000">
                  <a:alpha val="14000"/>
                </a:srgbClr>
              </a:gs>
              <a:gs pos="0">
                <a:srgbClr val="000000">
                  <a:alpha val="0"/>
                </a:srgbClr>
              </a:gs>
              <a:gs pos="100000">
                <a:srgbClr val="000000">
                  <a:alpha val="31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5408801-3DA7-5F2F-1895-BC6D351FA6E9}"/>
              </a:ext>
            </a:extLst>
          </p:cNvPr>
          <p:cNvSpPr txBox="1"/>
          <p:nvPr/>
        </p:nvSpPr>
        <p:spPr>
          <a:xfrm>
            <a:off x="6601301" y="1527387"/>
            <a:ext cx="4550569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 </a:t>
            </a:r>
          </a:p>
          <a:p>
            <a:pPr marL="285750" indent="-285750">
              <a:buFontTx/>
              <a:buChar char="-"/>
            </a:pP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Directory 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local &amp; national victim/ survivor specialist support. </a:t>
            </a:r>
          </a:p>
          <a:p>
            <a:pPr marL="285750" indent="-285750">
              <a:buFontTx/>
              <a:buChar char="-"/>
            </a:pP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Training 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local &amp; national specialist providers who organisations can approach for workplace-based support and guidance.</a:t>
            </a:r>
            <a:endParaRPr lang="en-GB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272A8B-1B87-802E-D3F0-25A6B7D554F3}"/>
              </a:ext>
            </a:extLst>
          </p:cNvPr>
          <p:cNvSpPr txBox="1"/>
          <p:nvPr/>
        </p:nvSpPr>
        <p:spPr>
          <a:xfrm>
            <a:off x="925830" y="5005384"/>
            <a:ext cx="40705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Toolkit</a:t>
            </a: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13086298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156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Calibri</vt:lpstr>
      <vt:lpstr>Calisto MT</vt:lpstr>
      <vt:lpstr>Univers Condensed</vt:lpstr>
      <vt:lpstr>ChronicleVTI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Northamptonshire Police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Long Rachel</dc:creator>
  <cp:lastModifiedBy>Osborne Kate</cp:lastModifiedBy>
  <cp:revision>7</cp:revision>
  <dcterms:created xsi:type="dcterms:W3CDTF">2025-10-21T14:47:59Z</dcterms:created>
  <dcterms:modified xsi:type="dcterms:W3CDTF">2026-01-28T10:28:57Z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9cd4a6a-7014-48d6-b119-9b8b87129a7e_Enabled">
    <vt:lpwstr>true</vt:lpwstr>
  </property>
  <property fmtid="{D5CDD505-2E9C-101B-9397-08002B2CF9AE}" pid="3" name="MSIP_Label_d9cd4a6a-7014-48d6-b119-9b8b87129a7e_SetDate">
    <vt:lpwstr>2025-10-21T15:15:22Z</vt:lpwstr>
  </property>
  <property fmtid="{D5CDD505-2E9C-101B-9397-08002B2CF9AE}" pid="4" name="MSIP_Label_d9cd4a6a-7014-48d6-b119-9b8b87129a7e_Method">
    <vt:lpwstr>Standard</vt:lpwstr>
  </property>
  <property fmtid="{D5CDD505-2E9C-101B-9397-08002B2CF9AE}" pid="5" name="MSIP_Label_d9cd4a6a-7014-48d6-b119-9b8b87129a7e_Name">
    <vt:lpwstr>d9cd4a6a-7014-48d6-b119-9b8b87129a7e</vt:lpwstr>
  </property>
  <property fmtid="{D5CDD505-2E9C-101B-9397-08002B2CF9AE}" pid="6" name="MSIP_Label_d9cd4a6a-7014-48d6-b119-9b8b87129a7e_SiteId">
    <vt:lpwstr>bf91f36f-ab89-4503-8c3f-04a029f837d3</vt:lpwstr>
  </property>
  <property fmtid="{D5CDD505-2E9C-101B-9397-08002B2CF9AE}" pid="7" name="MSIP_Label_d9cd4a6a-7014-48d6-b119-9b8b87129a7e_ActionId">
    <vt:lpwstr>7b662b4d-cc33-4eac-b847-b77a2bb34250</vt:lpwstr>
  </property>
  <property fmtid="{D5CDD505-2E9C-101B-9397-08002B2CF9AE}" pid="8" name="MSIP_Label_d9cd4a6a-7014-48d6-b119-9b8b87129a7e_ContentBits">
    <vt:lpwstr>0</vt:lpwstr>
  </property>
  <property fmtid="{D5CDD505-2E9C-101B-9397-08002B2CF9AE}" pid="9" name="MSIP_Label_d9cd4a6a-7014-48d6-b119-9b8b87129a7e_Tag">
    <vt:lpwstr>10, 3, 0, 1</vt:lpwstr>
  </property>
</Properties>
</file>